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4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_rels/presentation.xml.rels" ContentType="application/vnd.openxmlformats-package.relationships+xml"/>
  <Override PartName="/ppt/media/image75.png" ContentType="image/png"/>
  <Override PartName="/ppt/media/image74.png" ContentType="image/png"/>
  <Override PartName="/ppt/media/image73.png" ContentType="image/png"/>
  <Override PartName="/ppt/media/image72.png" ContentType="image/png"/>
  <Override PartName="/ppt/media/image71.png" ContentType="image/png"/>
  <Override PartName="/ppt/media/image70.png" ContentType="image/png"/>
  <Override PartName="/ppt/media/image69.png" ContentType="image/png"/>
  <Override PartName="/ppt/media/image68.png" ContentType="image/png"/>
  <Override PartName="/ppt/media/image67.png" ContentType="image/png"/>
  <Override PartName="/ppt/media/image66.png" ContentType="image/png"/>
  <Override PartName="/ppt/media/image65.png" ContentType="image/png"/>
  <Override PartName="/ppt/media/image63.png" ContentType="image/png"/>
  <Override PartName="/ppt/media/image62.png" ContentType="image/png"/>
  <Override PartName="/ppt/media/image61.png" ContentType="image/png"/>
  <Override PartName="/ppt/media/image60.png" ContentType="image/png"/>
  <Override PartName="/ppt/media/image50.png" ContentType="image/png"/>
  <Override PartName="/ppt/media/image49.png" ContentType="image/png"/>
  <Override PartName="/ppt/media/image48.png" ContentType="image/png"/>
  <Override PartName="/ppt/media/image47.png" ContentType="image/png"/>
  <Override PartName="/ppt/media/image20.png" ContentType="image/png"/>
  <Override PartName="/ppt/media/image55.png" ContentType="image/png"/>
  <Override PartName="/ppt/media/image5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1.png" ContentType="image/png"/>
  <Override PartName="/ppt/media/image21.png" ContentType="image/png"/>
  <Override PartName="/ppt/media/image56.png" ContentType="image/png"/>
  <Override PartName="/ppt/media/image6.png" ContentType="image/png"/>
  <Override PartName="/ppt/media/media26.mp3" ContentType="application/vnd.sun.star.media"/>
  <Override PartName="/ppt/media/image51.png" ContentType="image/png"/>
  <Override PartName="/ppt/media/image1.png" ContentType="image/png"/>
  <Override PartName="/ppt/media/image36.png" ContentType="image/png"/>
  <Override PartName="/ppt/media/image22.png" ContentType="image/png"/>
  <Override PartName="/ppt/media/image57.png" ContentType="image/png"/>
  <Override PartName="/ppt/media/image7.png" ContentType="image/png"/>
  <Override PartName="/ppt/media/image64.png" ContentType="image/png"/>
  <Override PartName="/ppt/media/image29.jpeg" ContentType="image/jpeg"/>
  <Override PartName="/ppt/media/image52.png" ContentType="image/png"/>
  <Override PartName="/ppt/media/image2.png" ContentType="image/png"/>
  <Override PartName="/ppt/media/image37.png" ContentType="image/png"/>
  <Override PartName="/ppt/media/image53.png" ContentType="image/png"/>
  <Override PartName="/ppt/media/image30.jpeg" ContentType="image/jpeg"/>
  <Override PartName="/ppt/media/image3.png" ContentType="image/png"/>
  <Override PartName="/ppt/media/image38.png" ContentType="image/png"/>
  <Override PartName="/ppt/media/image39.png" ContentType="image/png"/>
  <Override PartName="/ppt/media/image25.png" ContentType="image/png"/>
  <Override PartName="/ppt/media/media12.mp3" ContentType="application/vnd.sun.star.media"/>
  <Override PartName="/ppt/media/media10.mp3" ContentType="application/vnd.sun.star.media"/>
  <Override PartName="/ppt/media/image27.png" ContentType="image/png"/>
  <Override PartName="/ppt/media/image8.png" ContentType="image/png"/>
  <Override PartName="/ppt/media/image23.png" ContentType="image/png"/>
  <Override PartName="/ppt/media/image59.png" ContentType="image/png"/>
  <Override PartName="/ppt/media/image9.png" ContentType="image/png"/>
  <Override PartName="/ppt/media/image24.png" ContentType="image/png"/>
  <Override PartName="/ppt/media/image54.png" ContentType="image/png"/>
  <Override PartName="/ppt/media/image4.png" ContentType="image/png"/>
  <Override PartName="/ppt/media/image28.jpeg" ContentType="image/jpeg"/>
  <Override PartName="/ppt/media/image31.png" ContentType="image/png"/>
  <Override PartName="/ppt/media/image32.png" ContentType="image/png"/>
  <Override PartName="/ppt/media/image58.jpeg" ContentType="image/jpeg"/>
  <Override PartName="/ppt/media/image33.png" ContentType="image/png"/>
  <Override PartName="/ppt/media/image34.png" ContentType="image/png"/>
  <Override PartName="/ppt/media/image35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Click to move the slide</a:t>
            </a: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6C1EF068-DC69-4C6B-A906-A54ED6920ED6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latin typeface="Arial"/>
              </a:rPr>
              <a:t>Git/svn</a:t>
            </a:r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Creazione immagine docker su nodo – achab / doom …</a:t>
            </a:r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Push immagine su registry – harbor (achab)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Pull immagine su nodo per renderla disponibile agli sviluppatori di frontend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Esecuzione di un docker-compose in ambiente di test con immagine db mongo ad-hoc, redis e immagine progetto precedentementa caricata su  harbor  e monitorabile da portainer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Esecuzione test tramite mocha [opzionale]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latin typeface="Arial"/>
              </a:rPr>
              <a:t>Git/svn</a:t>
            </a:r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Creazione immagine docker su nodo – achab / doom …</a:t>
            </a:r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Push immagine su registry – harbor (achab)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Pull immagine su nodo per renderla disponibile agli sviluppatori di frontend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Esecuzione di un docker-compose in ambiente di test con immagine db mongo ad-hoc, redis e immagine progetto precedentementa caricata su  harbor  e monitorabile da portainer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Esecuzione test tramite mocha [opzionale]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latin typeface="Arial"/>
              </a:rPr>
              <a:t>Abbiamo automatizzato tutte le procedure che, seppur fondamentali, sono ripetitive e di basso valore tramite Jenkins</a:t>
            </a:r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1) Download progetto da REPOSITORY</a:t>
            </a:r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2) Su Achab trasferimento del progetto per CREAZIONE IMMAGINI</a:t>
            </a:r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3) Trasferimento delle immagini sul REGISTRY harbor</a:t>
            </a:r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4) RUN dei container e monitoraggio con Portainer</a:t>
            </a:r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5) Non è UN semplice CONTAINER</a:t>
            </a:r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6) TEST automatizzati</a:t>
            </a: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latin typeface="Arial"/>
              </a:rPr>
              <a:t>Git/svn</a:t>
            </a:r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Creazione immagine docker su nodo – achab / doom …</a:t>
            </a:r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Push immagine su registry – harbor (achab)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Pull immagine su nodo per renderla disponibile agli sviluppatori di frontend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Esecuzione di un docker-compose in ambiente di test con immagine db mongo ad-hoc, redis e immagine progetto precedentementa caricata su  harbor  e monitorabile da portainer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Esecuzione test tramite mocha [opzionale]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70520" y="1613520"/>
            <a:ext cx="8197920" cy="10947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70520" y="2893680"/>
            <a:ext cx="8198280" cy="520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70520" y="3463560"/>
            <a:ext cx="8198280" cy="520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70520" y="1613520"/>
            <a:ext cx="8197920" cy="10947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70520" y="2893680"/>
            <a:ext cx="4000680" cy="520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1720" y="2893680"/>
            <a:ext cx="4000680" cy="520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1720" y="3463560"/>
            <a:ext cx="4000680" cy="520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70520" y="3463560"/>
            <a:ext cx="4000680" cy="520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70520" y="1613520"/>
            <a:ext cx="8197920" cy="10947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70520" y="2893680"/>
            <a:ext cx="2639520" cy="520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42520" y="2893680"/>
            <a:ext cx="2639520" cy="520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14160" y="2893680"/>
            <a:ext cx="2639520" cy="520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14160" y="3463560"/>
            <a:ext cx="2639520" cy="520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42520" y="3463560"/>
            <a:ext cx="2639520" cy="520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470520" y="3463560"/>
            <a:ext cx="2639520" cy="520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70520" y="1613520"/>
            <a:ext cx="8197920" cy="10947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70520" y="2893680"/>
            <a:ext cx="8198280" cy="1091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70520" y="1613520"/>
            <a:ext cx="8197920" cy="10947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70520" y="2893680"/>
            <a:ext cx="8198280" cy="1091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70520" y="1613520"/>
            <a:ext cx="8197920" cy="10947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70520" y="2893680"/>
            <a:ext cx="4000680" cy="1091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1720" y="2893680"/>
            <a:ext cx="4000680" cy="1091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70520" y="1613520"/>
            <a:ext cx="8197920" cy="10947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70520" y="1613520"/>
            <a:ext cx="8197920" cy="507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70520" y="1613520"/>
            <a:ext cx="8197920" cy="10947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70520" y="2893680"/>
            <a:ext cx="4000680" cy="520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70520" y="3463560"/>
            <a:ext cx="4000680" cy="520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1720" y="2893680"/>
            <a:ext cx="4000680" cy="1091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70520" y="1613520"/>
            <a:ext cx="8197920" cy="10947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70520" y="2893680"/>
            <a:ext cx="8198280" cy="1091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70520" y="1613520"/>
            <a:ext cx="8197920" cy="10947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70520" y="2893680"/>
            <a:ext cx="4000680" cy="1091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1720" y="2893680"/>
            <a:ext cx="4000680" cy="520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1720" y="3463560"/>
            <a:ext cx="4000680" cy="520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70520" y="1613520"/>
            <a:ext cx="8197920" cy="10947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70520" y="2893680"/>
            <a:ext cx="4000680" cy="520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1720" y="2893680"/>
            <a:ext cx="4000680" cy="520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70520" y="3463560"/>
            <a:ext cx="8198280" cy="520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70520" y="1613520"/>
            <a:ext cx="8197920" cy="10947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70520" y="2893680"/>
            <a:ext cx="8198280" cy="520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70520" y="3463560"/>
            <a:ext cx="8198280" cy="520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70520" y="1613520"/>
            <a:ext cx="8197920" cy="10947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70520" y="2893680"/>
            <a:ext cx="4000680" cy="520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1720" y="2893680"/>
            <a:ext cx="4000680" cy="520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1720" y="3463560"/>
            <a:ext cx="4000680" cy="520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70520" y="3463560"/>
            <a:ext cx="4000680" cy="520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70520" y="1613520"/>
            <a:ext cx="8197920" cy="10947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70520" y="2893680"/>
            <a:ext cx="2639520" cy="520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242520" y="2893680"/>
            <a:ext cx="2639520" cy="520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14160" y="2893680"/>
            <a:ext cx="2639520" cy="520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014160" y="3463560"/>
            <a:ext cx="2639520" cy="520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3242520" y="3463560"/>
            <a:ext cx="2639520" cy="520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470520" y="3463560"/>
            <a:ext cx="2639520" cy="520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70520" y="1613520"/>
            <a:ext cx="8197920" cy="10947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70520" y="2893680"/>
            <a:ext cx="8198280" cy="1091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70520" y="1613520"/>
            <a:ext cx="8197920" cy="10947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70520" y="2893680"/>
            <a:ext cx="4000680" cy="1091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1720" y="2893680"/>
            <a:ext cx="4000680" cy="1091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70520" y="1613520"/>
            <a:ext cx="8197920" cy="10947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70520" y="1613520"/>
            <a:ext cx="8197920" cy="507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70520" y="1613520"/>
            <a:ext cx="8197920" cy="10947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70520" y="2893680"/>
            <a:ext cx="4000680" cy="520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70520" y="3463560"/>
            <a:ext cx="4000680" cy="520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1720" y="2893680"/>
            <a:ext cx="4000680" cy="1091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70520" y="1613520"/>
            <a:ext cx="8197920" cy="10947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70520" y="2893680"/>
            <a:ext cx="4000680" cy="1091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1720" y="2893680"/>
            <a:ext cx="4000680" cy="520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1720" y="3463560"/>
            <a:ext cx="4000680" cy="520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70520" y="1613520"/>
            <a:ext cx="8197920" cy="10947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70520" y="2893680"/>
            <a:ext cx="4000680" cy="520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1720" y="2893680"/>
            <a:ext cx="4000680" cy="520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70520" y="3463560"/>
            <a:ext cx="8198280" cy="520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magine 7" descr=""/>
          <p:cNvPicPr/>
          <p:nvPr/>
        </p:nvPicPr>
        <p:blipFill>
          <a:blip r:embed="rId2"/>
          <a:stretch/>
        </p:blipFill>
        <p:spPr>
          <a:xfrm>
            <a:off x="669600" y="8655120"/>
            <a:ext cx="571320" cy="37800"/>
          </a:xfrm>
          <a:prstGeom prst="rect">
            <a:avLst/>
          </a:prstGeom>
          <a:ln>
            <a:noFill/>
          </a:ln>
        </p:spPr>
      </p:pic>
      <p:pic>
        <p:nvPicPr>
          <p:cNvPr id="1" name="Immagine 17" descr=""/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2" name="Immagine 7" descr=""/>
          <p:cNvPicPr/>
          <p:nvPr/>
        </p:nvPicPr>
        <p:blipFill>
          <a:blip r:embed="rId4"/>
          <a:stretch/>
        </p:blipFill>
        <p:spPr>
          <a:xfrm>
            <a:off x="7525800" y="6202440"/>
            <a:ext cx="1142640" cy="291600"/>
          </a:xfrm>
          <a:prstGeom prst="rect">
            <a:avLst/>
          </a:prstGeom>
          <a:ln>
            <a:noFill/>
          </a:ln>
        </p:spPr>
      </p:pic>
      <p:pic>
        <p:nvPicPr>
          <p:cNvPr id="3" name="Immagine 8" descr=""/>
          <p:cNvPicPr/>
          <p:nvPr/>
        </p:nvPicPr>
        <p:blipFill>
          <a:blip r:embed="rId5"/>
          <a:stretch/>
        </p:blipFill>
        <p:spPr>
          <a:xfrm>
            <a:off x="470520" y="6133680"/>
            <a:ext cx="571320" cy="3780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70520" y="1613520"/>
            <a:ext cx="8197920" cy="109476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20000"/>
              </a:lnSpc>
            </a:pPr>
            <a:r>
              <a:rPr b="1" lang="it-IT" sz="4800" spc="-1" strike="noStrike">
                <a:solidFill>
                  <a:srgbClr val="ffffff"/>
                </a:solidFill>
                <a:latin typeface="Open Sans"/>
                <a:ea typeface="Open Sans"/>
              </a:rPr>
              <a:t>Titolo sezione</a:t>
            </a:r>
            <a:endParaRPr b="0" lang="it-IT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70520" y="2893680"/>
            <a:ext cx="8198280" cy="109116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it-IT" sz="2800" spc="-1" strike="noStrike">
                <a:solidFill>
                  <a:srgbClr val="ffffff"/>
                </a:solidFill>
                <a:latin typeface="Open Sans Light"/>
                <a:ea typeface="Open Sans Light"/>
              </a:rPr>
              <a:t>Sottotitolo facoltativo (*)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ftr"/>
          </p:nvPr>
        </p:nvSpPr>
        <p:spPr>
          <a:xfrm>
            <a:off x="366120" y="6286680"/>
            <a:ext cx="7195680" cy="51876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ffffff"/>
                </a:solidFill>
                <a:latin typeface="Open Sans"/>
                <a:ea typeface="Open Sans"/>
              </a:rPr>
              <a:t>Layout i3 per presentazioni</a:t>
            </a:r>
            <a:endParaRPr b="0" lang="en-US" sz="15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magine 7" descr=""/>
          <p:cNvPicPr/>
          <p:nvPr/>
        </p:nvPicPr>
        <p:blipFill>
          <a:blip r:embed="rId2"/>
          <a:stretch/>
        </p:blipFill>
        <p:spPr>
          <a:xfrm>
            <a:off x="669600" y="8655120"/>
            <a:ext cx="571320" cy="37800"/>
          </a:xfrm>
          <a:prstGeom prst="rect">
            <a:avLst/>
          </a:prstGeom>
          <a:ln>
            <a:noFill/>
          </a:ln>
        </p:spPr>
      </p:pic>
      <p:pic>
        <p:nvPicPr>
          <p:cNvPr id="44" name="Immagine 17" descr=""/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45" name="Immagine 7" descr=""/>
          <p:cNvPicPr/>
          <p:nvPr/>
        </p:nvPicPr>
        <p:blipFill>
          <a:blip r:embed="rId4"/>
          <a:stretch/>
        </p:blipFill>
        <p:spPr>
          <a:xfrm>
            <a:off x="7525800" y="6202440"/>
            <a:ext cx="1142640" cy="291600"/>
          </a:xfrm>
          <a:prstGeom prst="rect">
            <a:avLst/>
          </a:prstGeom>
          <a:ln>
            <a:noFill/>
          </a:ln>
        </p:spPr>
      </p:pic>
      <p:pic>
        <p:nvPicPr>
          <p:cNvPr id="46" name="Immagine 8" descr=""/>
          <p:cNvPicPr/>
          <p:nvPr/>
        </p:nvPicPr>
        <p:blipFill>
          <a:blip r:embed="rId5"/>
          <a:stretch/>
        </p:blipFill>
        <p:spPr>
          <a:xfrm>
            <a:off x="470520" y="6133680"/>
            <a:ext cx="571320" cy="37800"/>
          </a:xfrm>
          <a:prstGeom prst="rect">
            <a:avLst/>
          </a:prstGeom>
          <a:ln>
            <a:noFill/>
          </a:ln>
        </p:spPr>
      </p:pic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70520" y="1613520"/>
            <a:ext cx="8197920" cy="109476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20000"/>
              </a:lnSpc>
            </a:pPr>
            <a:r>
              <a:rPr b="1" lang="it-IT" sz="6500" spc="-1" strike="noStrike">
                <a:solidFill>
                  <a:srgbClr val="ffffff"/>
                </a:solidFill>
                <a:latin typeface="Open Sans"/>
                <a:ea typeface="Open Sans"/>
              </a:rPr>
              <a:t>Titolo</a:t>
            </a:r>
            <a:endParaRPr b="0" lang="it-IT" sz="6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70520" y="2893680"/>
            <a:ext cx="8198280" cy="109116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it-IT" sz="3600" spc="-1" strike="noStrike">
                <a:solidFill>
                  <a:srgbClr val="ffffff"/>
                </a:solidFill>
                <a:latin typeface="Open Sans Light"/>
                <a:ea typeface="Open Sans Light"/>
              </a:rPr>
              <a:t>Sottotitolo facoltativo (*)</a:t>
            </a:r>
            <a:endParaRPr b="0" lang="it-IT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ftr"/>
          </p:nvPr>
        </p:nvSpPr>
        <p:spPr>
          <a:xfrm>
            <a:off x="366120" y="6286680"/>
            <a:ext cx="7195680" cy="51876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ffffff"/>
                </a:solidFill>
                <a:latin typeface="Open Sans"/>
                <a:ea typeface="Open Sans"/>
              </a:rPr>
              <a:t>Layout i3 per presentazioni</a:t>
            </a:r>
            <a:endParaRPr b="0" lang="en-US" sz="15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video" Target="../media/media10.mp3"/><Relationship Id="rId3" Type="http://schemas.microsoft.com/office/2007/relationships/media" Target="../media/media10.mp3"/><Relationship Id="rId4" Type="http://schemas.openxmlformats.org/officeDocument/2006/relationships/image" Target="../media/image11.png"/><Relationship Id="rId5" Type="http://schemas.openxmlformats.org/officeDocument/2006/relationships/video" Target="../media/media12.mp3"/><Relationship Id="rId6" Type="http://schemas.microsoft.com/office/2007/relationships/media" Target="../media/media12.mp3"/><Relationship Id="rId7" Type="http://schemas.openxmlformats.org/officeDocument/2006/relationships/image" Target="../media/image13.png"/><Relationship Id="rId8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jpe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0" Type="http://schemas.openxmlformats.org/officeDocument/2006/relationships/image" Target="../media/image62.png"/><Relationship Id="rId11" Type="http://schemas.openxmlformats.org/officeDocument/2006/relationships/image" Target="../media/image63.png"/><Relationship Id="rId12" Type="http://schemas.openxmlformats.org/officeDocument/2006/relationships/image" Target="../media/image64.png"/><Relationship Id="rId13" Type="http://schemas.openxmlformats.org/officeDocument/2006/relationships/image" Target="../media/image65.png"/><Relationship Id="rId14" Type="http://schemas.openxmlformats.org/officeDocument/2006/relationships/image" Target="../media/image66.png"/><Relationship Id="rId15" Type="http://schemas.openxmlformats.org/officeDocument/2006/relationships/image" Target="../media/image67.png"/><Relationship Id="rId16" Type="http://schemas.openxmlformats.org/officeDocument/2006/relationships/image" Target="../media/image68.png"/><Relationship Id="rId17" Type="http://schemas.openxmlformats.org/officeDocument/2006/relationships/image" Target="../media/image69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0.png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hyperlink" Target="https://wiki.intre.it/x/LQC2Bw" TargetMode="External"/><Relationship Id="rId5" Type="http://schemas.openxmlformats.org/officeDocument/2006/relationships/hyperlink" Target="https://gitlab.intre.it/gilde/docker.git" TargetMode="External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75.png"/><Relationship Id="rId9" Type="http://schemas.openxmlformats.org/officeDocument/2006/relationships/slideLayout" Target="../slideLayouts/slideLayout13.xml"/><Relationship Id="rId10" Type="http://schemas.openxmlformats.org/officeDocument/2006/relationships/notesSlide" Target="../notesSlides/notesSlide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video" Target="../media/media26.mp3"/><Relationship Id="rId6" Type="http://schemas.microsoft.com/office/2007/relationships/media" Target="../media/media26.mp3"/><Relationship Id="rId7" Type="http://schemas.openxmlformats.org/officeDocument/2006/relationships/image" Target="../media/image27.png"/><Relationship Id="rId8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4" Type="http://schemas.openxmlformats.org/officeDocument/2006/relationships/image" Target="../media/image41.png"/><Relationship Id="rId15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magine 1" descr=""/>
          <p:cNvPicPr/>
          <p:nvPr/>
        </p:nvPicPr>
        <p:blipFill>
          <a:blip r:embed="rId1"/>
          <a:stretch/>
        </p:blipFill>
        <p:spPr>
          <a:xfrm>
            <a:off x="529560" y="93600"/>
            <a:ext cx="7836480" cy="6991560"/>
          </a:xfrm>
          <a:prstGeom prst="rect">
            <a:avLst/>
          </a:prstGeom>
          <a:ln>
            <a:noFill/>
          </a:ln>
        </p:spPr>
      </p:pic>
      <p:pic>
        <p:nvPicPr>
          <p:cNvPr id="93" name="Picture 1" descr="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r:embed="rId3"/>
              </p:ext>
            </p:extLst>
          </p:nvPr>
        </p:nvPicPr>
        <p:blipFill>
          <a:blip r:embed="rId4"/>
        </p:blipFill>
        <p:spPr>
          <a:xfrm>
            <a:off x="4165560" y="3022560"/>
            <a:ext cx="812520" cy="812520"/>
          </a:xfrm>
          <a:prstGeom prst="rect">
            <a:avLst/>
          </a:prstGeom>
          <a:ln>
            <a:noFill/>
          </a:ln>
        </p:spPr>
      </p:pic>
      <p:sp>
        <p:nvSpPr>
          <p:cNvPr id="94" name="TextShape 1"/>
          <p:cNvSpPr txBox="1"/>
          <p:nvPr/>
        </p:nvSpPr>
        <p:spPr>
          <a:xfrm>
            <a:off x="366120" y="6286680"/>
            <a:ext cx="7195680" cy="51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ffffff"/>
                </a:solidFill>
                <a:latin typeface="Open Sans"/>
                <a:ea typeface="Open Sans"/>
              </a:rPr>
              <a:t>Docker</a:t>
            </a:r>
            <a:endParaRPr b="0" lang="en-US" sz="1500" spc="-1" strike="noStrike">
              <a:latin typeface="Times New Roman"/>
            </a:endParaRPr>
          </a:p>
        </p:txBody>
      </p:sp>
      <p:pic>
        <p:nvPicPr>
          <p:cNvPr id="95" name="Picture 2" descr="">
            <a:hlinkClick r:id="" action="ppaction://media"/>
          </p:cNvPr>
          <p:cNvPicPr/>
          <p:nvPr>
            <a:videoFile r:link="rId5"/>
            <p:extLst>
              <p:ext uri="{DAA4B4D4-6D71-4841-9C94-3DE7FCFB9230}">
                <p14:media r:embed="rId6"/>
              </p:ext>
            </p:extLst>
          </p:nvPr>
        </p:nvPicPr>
        <p:blipFill>
          <a:blip r:embed="rId7"/>
        </p:blipFill>
        <p:spPr>
          <a:xfrm>
            <a:off x="92160" y="92160"/>
            <a:ext cx="487080" cy="487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nodeType="withEffect" fill="hold" presetClass="mediacall">
                                  <p:stCondLst>
                                    <p:cond delay="1000"/>
                                  </p:stCondLst>
                                  <p:childTnLst>
                                    <p:cmd type="call">
                                      <p:cBhvr>
                                        <p:cTn id="10" dur="5877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nodeType="with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12" dur="1797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13" restart="whenNotActive" nodeType="interactiveSeq" fill="hold"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with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17" dur="1797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366120" y="6286680"/>
            <a:ext cx="7195680" cy="51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ffffff"/>
                </a:solidFill>
                <a:latin typeface="Open Sans"/>
                <a:ea typeface="Open Sans"/>
              </a:rPr>
              <a:t>Docker</a:t>
            </a:r>
            <a:endParaRPr b="0" lang="en-US" sz="1500" spc="-1" strike="noStrike">
              <a:latin typeface="Times New Roman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165600" y="133200"/>
            <a:ext cx="3837600" cy="1850400"/>
          </a:xfrm>
          <a:prstGeom prst="wedgeEllipseCallout">
            <a:avLst>
              <a:gd name="adj1" fmla="val -7779"/>
              <a:gd name="adj2" fmla="val 8411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Su Achab è stato allestito HARBOR by vmWare per  gestire la pubblicazione delle immagini docker prodotte da Intré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2" name="TextShape 3"/>
          <p:cNvSpPr txBox="1"/>
          <p:nvPr/>
        </p:nvSpPr>
        <p:spPr>
          <a:xfrm>
            <a:off x="3686400" y="2082960"/>
            <a:ext cx="4872960" cy="938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0" lang="it-IT" sz="1600" spc="-1" strike="noStrike">
                <a:solidFill>
                  <a:srgbClr val="ffffff"/>
                </a:solidFill>
                <a:latin typeface="Open Sans Light"/>
                <a:ea typeface="Open Sans Light"/>
              </a:rPr>
              <a:t>L’accesso ad HARBOR avviene con le proprie credenziali di rete all’indirizzo http(s)://achab.intre.it</a:t>
            </a:r>
            <a:endParaRPr b="0" lang="it-IT" sz="1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3" name="Immagine 1" descr=""/>
          <p:cNvPicPr/>
          <p:nvPr/>
        </p:nvPicPr>
        <p:blipFill>
          <a:blip r:embed="rId1"/>
          <a:stretch/>
        </p:blipFill>
        <p:spPr>
          <a:xfrm>
            <a:off x="2661480" y="3021840"/>
            <a:ext cx="5897880" cy="2880360"/>
          </a:xfrm>
          <a:prstGeom prst="rect">
            <a:avLst/>
          </a:prstGeom>
          <a:ln>
            <a:noFill/>
          </a:ln>
        </p:spPr>
      </p:pic>
      <p:pic>
        <p:nvPicPr>
          <p:cNvPr id="174" name="Immagine 4" descr=""/>
          <p:cNvPicPr/>
          <p:nvPr/>
        </p:nvPicPr>
        <p:blipFill>
          <a:blip r:embed="rId2"/>
          <a:srcRect l="6957" t="14790" r="66765" b="17037"/>
          <a:stretch/>
        </p:blipFill>
        <p:spPr>
          <a:xfrm>
            <a:off x="2502000" y="2082960"/>
            <a:ext cx="1024560" cy="938520"/>
          </a:xfrm>
          <a:prstGeom prst="rect">
            <a:avLst/>
          </a:prstGeom>
          <a:ln>
            <a:noFill/>
          </a:ln>
        </p:spPr>
      </p:pic>
      <p:pic>
        <p:nvPicPr>
          <p:cNvPr id="175" name="Immagine 6" descr=""/>
          <p:cNvPicPr/>
          <p:nvPr/>
        </p:nvPicPr>
        <p:blipFill>
          <a:blip r:embed="rId3"/>
          <a:stretch/>
        </p:blipFill>
        <p:spPr>
          <a:xfrm>
            <a:off x="784800" y="2044800"/>
            <a:ext cx="1872360" cy="3585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8" dur="indefinite" restart="never" nodeType="tmRoot">
          <p:childTnLst>
            <p:seq>
              <p:cTn id="239" dur="indefinite" nodeType="mainSeq"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24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366120" y="6286680"/>
            <a:ext cx="7195680" cy="51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ffffff"/>
                </a:solidFill>
                <a:latin typeface="Open Sans"/>
                <a:ea typeface="Open Sans"/>
              </a:rPr>
              <a:t>Docker</a:t>
            </a:r>
            <a:endParaRPr b="0" lang="en-US" sz="1500" spc="-1" strike="noStrike">
              <a:latin typeface="Times New Roman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701640" y="249120"/>
            <a:ext cx="3202560" cy="1682280"/>
          </a:xfrm>
          <a:prstGeom prst="wedgeEllipseCallout">
            <a:avLst>
              <a:gd name="adj1" fmla="val -28650"/>
              <a:gd name="adj2" fmla="val 8187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Open Sans"/>
                <a:ea typeface="Open Sans"/>
              </a:rPr>
              <a:t>The Case Study: EMS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78" name="Immagine 12" descr=""/>
          <p:cNvPicPr/>
          <p:nvPr/>
        </p:nvPicPr>
        <p:blipFill>
          <a:blip r:embed="rId1"/>
          <a:stretch/>
        </p:blipFill>
        <p:spPr>
          <a:xfrm>
            <a:off x="243720" y="2185560"/>
            <a:ext cx="1715760" cy="2378880"/>
          </a:xfrm>
          <a:prstGeom prst="rect">
            <a:avLst/>
          </a:prstGeom>
          <a:ln>
            <a:noFill/>
          </a:ln>
        </p:spPr>
      </p:pic>
      <p:pic>
        <p:nvPicPr>
          <p:cNvPr id="179" name="Immagine 2" descr=""/>
          <p:cNvPicPr/>
          <p:nvPr/>
        </p:nvPicPr>
        <p:blipFill>
          <a:blip r:embed="rId2"/>
          <a:stretch/>
        </p:blipFill>
        <p:spPr>
          <a:xfrm>
            <a:off x="5674320" y="4446720"/>
            <a:ext cx="2377080" cy="1601640"/>
          </a:xfrm>
          <a:prstGeom prst="rect">
            <a:avLst/>
          </a:prstGeom>
          <a:ln>
            <a:noFill/>
          </a:ln>
        </p:spPr>
      </p:pic>
      <p:pic>
        <p:nvPicPr>
          <p:cNvPr id="180" name="Picture 2" descr=""/>
          <p:cNvPicPr/>
          <p:nvPr/>
        </p:nvPicPr>
        <p:blipFill>
          <a:blip r:embed="rId3"/>
          <a:stretch/>
        </p:blipFill>
        <p:spPr>
          <a:xfrm>
            <a:off x="4303440" y="781200"/>
            <a:ext cx="4667040" cy="618840"/>
          </a:xfrm>
          <a:prstGeom prst="rect">
            <a:avLst/>
          </a:prstGeom>
          <a:ln>
            <a:noFill/>
          </a:ln>
        </p:spPr>
      </p:pic>
      <p:sp>
        <p:nvSpPr>
          <p:cNvPr id="181" name="CustomShape 3"/>
          <p:cNvSpPr/>
          <p:nvPr/>
        </p:nvSpPr>
        <p:spPr>
          <a:xfrm>
            <a:off x="2904840" y="2067120"/>
            <a:ext cx="4715280" cy="2255760"/>
          </a:xfrm>
          <a:prstGeom prst="wedgeEllipseCallout">
            <a:avLst>
              <a:gd name="adj1" fmla="val 17108"/>
              <a:gd name="adj2" fmla="val 74506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Open Sans"/>
                <a:ea typeface="Open Sans"/>
              </a:rPr>
              <a:t>EMS – ambiente formato da: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Open Sans"/>
                <a:ea typeface="Open Sans"/>
              </a:rPr>
              <a:t>MongoDb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Open Sans"/>
                <a:ea typeface="Open Sans"/>
              </a:rPr>
              <a:t>Backend NodeJs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Open Sans"/>
                <a:ea typeface="Open Sans"/>
              </a:rPr>
              <a:t>code Redis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Open Sans"/>
                <a:ea typeface="Open Sans"/>
              </a:rPr>
              <a:t>Client Sencha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245" dur="indefinite" restart="never" nodeType="tmRoot">
          <p:childTnLst>
            <p:seq>
              <p:cTn id="246" dur="indefinite" nodeType="mainSeq"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25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nodeType="withEffect" fill="hold" presetClass="entr" presetID="1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"/>
                            </p:stCondLst>
                            <p:childTnLst>
                              <p:par>
                                <p:cTn id="259" nodeType="after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26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366120" y="6286680"/>
            <a:ext cx="7195680" cy="51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ffffff"/>
                </a:solidFill>
                <a:latin typeface="Open Sans"/>
                <a:ea typeface="Open Sans"/>
              </a:rPr>
              <a:t>Docker</a:t>
            </a:r>
            <a:endParaRPr b="0" lang="en-US" sz="1500" spc="-1" strike="noStrike">
              <a:latin typeface="Times New Roman"/>
            </a:endParaRPr>
          </a:p>
        </p:txBody>
      </p:sp>
      <p:pic>
        <p:nvPicPr>
          <p:cNvPr id="183" name="Immagine 12" descr=""/>
          <p:cNvPicPr/>
          <p:nvPr/>
        </p:nvPicPr>
        <p:blipFill>
          <a:blip r:embed="rId1"/>
          <a:stretch/>
        </p:blipFill>
        <p:spPr>
          <a:xfrm>
            <a:off x="-160200" y="995040"/>
            <a:ext cx="1715760" cy="2378880"/>
          </a:xfrm>
          <a:prstGeom prst="rect">
            <a:avLst/>
          </a:prstGeom>
          <a:ln>
            <a:noFill/>
          </a:ln>
        </p:spPr>
      </p:pic>
      <p:sp>
        <p:nvSpPr>
          <p:cNvPr id="184" name="CustomShape 2"/>
          <p:cNvSpPr/>
          <p:nvPr/>
        </p:nvSpPr>
        <p:spPr>
          <a:xfrm>
            <a:off x="1945440" y="2650320"/>
            <a:ext cx="690336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Open Sans"/>
                <a:ea typeface="Open Sans"/>
              </a:rPr>
              <a:t>La condivisione del progetto ed un eventuale passaggio di consegna sono laboriosi (macchina virtuale voluminosa, o ricostruzione farraginosa dell’ambiente in locale)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1945440" y="1263960"/>
            <a:ext cx="6903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Open Sans"/>
                <a:ea typeface="Open Sans"/>
              </a:rPr>
              <a:t>Per testare il sistema si deve effettuare il deploy su macchine Siemens dalla limitata accessibilità e disponibilità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6" name="CustomShape 4"/>
          <p:cNvSpPr/>
          <p:nvPr/>
        </p:nvSpPr>
        <p:spPr>
          <a:xfrm>
            <a:off x="1945440" y="4314240"/>
            <a:ext cx="6903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Open Sans"/>
                <a:ea typeface="Open Sans"/>
              </a:rPr>
              <a:t>Difficoltà nell’esecuzione dei test per mancanza di dati sensati e non compromessi da altre persone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7" name="CustomShape 5"/>
          <p:cNvSpPr/>
          <p:nvPr/>
        </p:nvSpPr>
        <p:spPr>
          <a:xfrm>
            <a:off x="895320" y="129960"/>
            <a:ext cx="2459880" cy="992880"/>
          </a:xfrm>
          <a:prstGeom prst="wedgeEllipseCallout">
            <a:avLst>
              <a:gd name="adj1" fmla="val -46988"/>
              <a:gd name="adj2" fmla="val 82255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Open Sans"/>
                <a:ea typeface="Open Sans"/>
              </a:rPr>
              <a:t>Senza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Open Sans"/>
                <a:ea typeface="Open Sans"/>
              </a:rPr>
              <a:t>Docker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88" name="CustomShape 6"/>
          <p:cNvSpPr/>
          <p:nvPr/>
        </p:nvSpPr>
        <p:spPr>
          <a:xfrm>
            <a:off x="895680" y="135000"/>
            <a:ext cx="2459880" cy="992880"/>
          </a:xfrm>
          <a:prstGeom prst="wedgeEllipseCallout">
            <a:avLst>
              <a:gd name="adj1" fmla="val -46988"/>
              <a:gd name="adj2" fmla="val 82255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Open Sans"/>
                <a:ea typeface="Open Sans"/>
              </a:rPr>
              <a:t>Con Docker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89" name="CustomShape 7"/>
          <p:cNvSpPr/>
          <p:nvPr/>
        </p:nvSpPr>
        <p:spPr>
          <a:xfrm>
            <a:off x="1945440" y="1591200"/>
            <a:ext cx="6903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Open Sans"/>
                <a:ea typeface="Open Sans"/>
              </a:rPr>
              <a:t>Il deploy dell’ambiente di sviluppo e test è stato realizzato internamente rendendo più fruibile l’ambiente operativo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0" name="CustomShape 8"/>
          <p:cNvSpPr/>
          <p:nvPr/>
        </p:nvSpPr>
        <p:spPr>
          <a:xfrm>
            <a:off x="1945440" y="3255120"/>
            <a:ext cx="6903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Open Sans"/>
                <a:ea typeface="Open Sans"/>
              </a:rPr>
              <a:t>Il setup dell’ambiente si riduce al download di un’immagine docker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1" name="CustomShape 9"/>
          <p:cNvSpPr/>
          <p:nvPr/>
        </p:nvSpPr>
        <p:spPr>
          <a:xfrm>
            <a:off x="1945440" y="4641840"/>
            <a:ext cx="6903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Open Sans"/>
                <a:ea typeface="Open Sans"/>
              </a:rPr>
              <a:t>E’ possibile istanziare un ambiente di test con dati dedicati per poi ripulire tutto eliminando i container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262" dur="indefinite" restart="never" nodeType="tmRoot">
          <p:childTnLst>
            <p:seq>
              <p:cTn id="263" dur="indefinite" nodeType="mainSeq"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5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9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nodeType="withEffect" fill="freeze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indefinite"/>
                                        <p:tgtEl>
                                          <p:spTgt spid="185"/>
                                        </p:tgtEl>
                                        <p:attrNameLst/>
                                      </p:cBhvr>
                                      <p:to/>
                                    </p:set>
                                    <p:animEffect filter="dissolve" transition="in">
                                      <p:cBhvr additive="repl">
                                        <p:cTn id="293" dur="indefinite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nodeType="withEffect" fill="freeze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indefinite"/>
                                        <p:tgtEl>
                                          <p:spTgt spid="184"/>
                                        </p:tgtEl>
                                        <p:attrNameLst/>
                                      </p:cBhvr>
                                      <p:to/>
                                    </p:set>
                                    <p:animEffect filter="dissolve" transition="in">
                                      <p:cBhvr additive="repl">
                                        <p:cTn id="296" dur="indefinite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nodeType="withEffect" fill="freeze" presetClass="emph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indefinite"/>
                                        <p:tgtEl>
                                          <p:spTgt spid="186"/>
                                        </p:tgtEl>
                                        <p:attrNameLst/>
                                      </p:cBhvr>
                                      <p:to/>
                                    </p:set>
                                    <p:animEffect filter="dissolve" transition="in">
                                      <p:cBhvr additive="repl">
                                        <p:cTn id="299" dur="indefinite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4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5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500"/>
                            </p:stCondLst>
                            <p:childTnLst>
                              <p:par>
                                <p:cTn id="307" nodeType="afterEffect" fill="hold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08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9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500"/>
                            </p:stCondLst>
                            <p:childTnLst>
                              <p:par>
                                <p:cTn id="318" nodeType="afterEffect" fill="hold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19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0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500"/>
                            </p:stCondLst>
                            <p:childTnLst>
                              <p:par>
                                <p:cTn id="329" nodeType="afterEffect" fill="hold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30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1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magine 27" descr=""/>
          <p:cNvPicPr/>
          <p:nvPr/>
        </p:nvPicPr>
        <p:blipFill>
          <a:blip r:embed="rId1"/>
          <a:stretch/>
        </p:blipFill>
        <p:spPr>
          <a:xfrm>
            <a:off x="6149520" y="4548600"/>
            <a:ext cx="772200" cy="48528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scene3d>
            <a:camera prst="orthographicFront"/>
            <a:lightRig dir="t" rig="threePt"/>
          </a:scene3d>
          <a:sp3d>
            <a:bevelT prst="coolSlant" w="165100"/>
          </a:sp3d>
        </p:spPr>
      </p:pic>
      <p:pic>
        <p:nvPicPr>
          <p:cNvPr id="193" name="Immagine 4" descr=""/>
          <p:cNvPicPr/>
          <p:nvPr/>
        </p:nvPicPr>
        <p:blipFill>
          <a:blip r:embed="rId2"/>
          <a:stretch/>
        </p:blipFill>
        <p:spPr>
          <a:xfrm>
            <a:off x="6068520" y="4473720"/>
            <a:ext cx="2436120" cy="693360"/>
          </a:xfrm>
          <a:prstGeom prst="rect">
            <a:avLst/>
          </a:prstGeom>
          <a:ln/>
        </p:spPr>
      </p:pic>
      <p:sp>
        <p:nvSpPr>
          <p:cNvPr id="194" name="TextShape 1"/>
          <p:cNvSpPr txBox="1"/>
          <p:nvPr/>
        </p:nvSpPr>
        <p:spPr>
          <a:xfrm>
            <a:off x="366120" y="6286680"/>
            <a:ext cx="7195680" cy="51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ffffff"/>
                </a:solidFill>
                <a:latin typeface="Open Sans"/>
                <a:ea typeface="Open Sans"/>
              </a:rPr>
              <a:t>Docker</a:t>
            </a:r>
            <a:endParaRPr b="0" lang="en-US" sz="1500" spc="-1" strike="noStrike">
              <a:latin typeface="Times New Roman"/>
            </a:endParaRPr>
          </a:p>
        </p:txBody>
      </p:sp>
      <p:grpSp>
        <p:nvGrpSpPr>
          <p:cNvPr id="195" name="Group 2"/>
          <p:cNvGrpSpPr/>
          <p:nvPr/>
        </p:nvGrpSpPr>
        <p:grpSpPr>
          <a:xfrm>
            <a:off x="3660480" y="236160"/>
            <a:ext cx="1774800" cy="677160"/>
            <a:chOff x="3660480" y="236160"/>
            <a:chExt cx="1774800" cy="677160"/>
          </a:xfrm>
        </p:grpSpPr>
        <p:pic>
          <p:nvPicPr>
            <p:cNvPr id="196" name="Immagine 6" descr=""/>
            <p:cNvPicPr/>
            <p:nvPr/>
          </p:nvPicPr>
          <p:blipFill>
            <a:blip r:embed="rId3"/>
            <a:stretch/>
          </p:blipFill>
          <p:spPr>
            <a:xfrm>
              <a:off x="4301280" y="236160"/>
              <a:ext cx="1134000" cy="677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7" name="Immagine 7" descr=""/>
            <p:cNvPicPr/>
            <p:nvPr/>
          </p:nvPicPr>
          <p:blipFill>
            <a:blip r:embed="rId4"/>
            <a:stretch/>
          </p:blipFill>
          <p:spPr>
            <a:xfrm>
              <a:off x="3660480" y="236880"/>
              <a:ext cx="593640" cy="5868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98" name="CustomShape 3"/>
          <p:cNvSpPr/>
          <p:nvPr/>
        </p:nvSpPr>
        <p:spPr>
          <a:xfrm>
            <a:off x="1806840" y="546012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9" name="Immagine 18" descr=""/>
          <p:cNvPicPr/>
          <p:nvPr/>
        </p:nvPicPr>
        <p:blipFill>
          <a:blip r:embed="rId5"/>
          <a:stretch/>
        </p:blipFill>
        <p:spPr>
          <a:xfrm>
            <a:off x="3535200" y="1778760"/>
            <a:ext cx="1903680" cy="2631240"/>
          </a:xfrm>
          <a:prstGeom prst="rect">
            <a:avLst/>
          </a:prstGeom>
          <a:ln>
            <a:noFill/>
          </a:ln>
        </p:spPr>
      </p:pic>
      <p:grpSp>
        <p:nvGrpSpPr>
          <p:cNvPr id="200" name="Group 4"/>
          <p:cNvGrpSpPr/>
          <p:nvPr/>
        </p:nvGrpSpPr>
        <p:grpSpPr>
          <a:xfrm>
            <a:off x="6256800" y="893520"/>
            <a:ext cx="1331640" cy="1754640"/>
            <a:chOff x="6256800" y="893520"/>
            <a:chExt cx="1331640" cy="1754640"/>
          </a:xfrm>
        </p:grpSpPr>
        <p:pic>
          <p:nvPicPr>
            <p:cNvPr id="201" name="Immagine 22" descr=""/>
            <p:cNvPicPr/>
            <p:nvPr/>
          </p:nvPicPr>
          <p:blipFill>
            <a:blip r:embed="rId6"/>
            <a:stretch/>
          </p:blipFill>
          <p:spPr>
            <a:xfrm>
              <a:off x="6290280" y="1273680"/>
              <a:ext cx="1259640" cy="1259640"/>
            </a:xfrm>
            <a:prstGeom prst="rect">
              <a:avLst/>
            </a:prstGeom>
            <a:ln w="63360">
              <a:solidFill>
                <a:srgbClr val="333333"/>
              </a:solidFill>
              <a:round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scene3d>
              <a:camera prst="orthographicFront"/>
              <a:lightRig dir="t" rig="contrasting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02" name="CustomShape 5"/>
            <p:cNvSpPr/>
            <p:nvPr/>
          </p:nvSpPr>
          <p:spPr>
            <a:xfrm>
              <a:off x="6256800" y="893520"/>
              <a:ext cx="1331640" cy="581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en-US" sz="1500" spc="-1" strike="noStrike">
                  <a:solidFill>
                    <a:srgbClr val="ffffff"/>
                  </a:solidFill>
                  <a:latin typeface="Open Sans"/>
                  <a:ea typeface="Open Sans"/>
                </a:rPr>
                <a:t>Achab</a:t>
              </a:r>
              <a:endParaRPr b="0" lang="en-US" sz="1500" spc="-1" strike="noStrike">
                <a:latin typeface="Arial"/>
              </a:endParaRPr>
            </a:p>
          </p:txBody>
        </p:sp>
        <p:pic>
          <p:nvPicPr>
            <p:cNvPr id="203" name="Immagine 24" descr=""/>
            <p:cNvPicPr/>
            <p:nvPr/>
          </p:nvPicPr>
          <p:blipFill>
            <a:blip r:embed="rId7"/>
            <a:stretch/>
          </p:blipFill>
          <p:spPr>
            <a:xfrm>
              <a:off x="6256800" y="2108520"/>
              <a:ext cx="539640" cy="539640"/>
            </a:xfrm>
            <a:prstGeom prst="rect">
              <a:avLst/>
            </a:prstGeom>
            <a:ln w="63360">
              <a:solidFill>
                <a:srgbClr val="333333"/>
              </a:solidFill>
              <a:round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scene3d>
              <a:camera prst="orthographicFront"/>
              <a:lightRig dir="t" rig="contrasting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204" name="Immagine 26" descr=""/>
          <p:cNvPicPr/>
          <p:nvPr/>
        </p:nvPicPr>
        <p:blipFill>
          <a:blip r:embed="rId8"/>
          <a:stretch/>
        </p:blipFill>
        <p:spPr>
          <a:xfrm>
            <a:off x="1270080" y="3678840"/>
            <a:ext cx="1685880" cy="1659240"/>
          </a:xfrm>
          <a:prstGeom prst="rect">
            <a:avLst/>
          </a:prstGeom>
          <a:ln>
            <a:noFill/>
          </a:ln>
        </p:spPr>
      </p:pic>
      <p:pic>
        <p:nvPicPr>
          <p:cNvPr id="205" name="Immagine 28" descr=""/>
          <p:cNvPicPr/>
          <p:nvPr/>
        </p:nvPicPr>
        <p:blipFill>
          <a:blip r:embed="rId9"/>
          <a:stretch/>
        </p:blipFill>
        <p:spPr>
          <a:xfrm>
            <a:off x="855720" y="1243440"/>
            <a:ext cx="1590480" cy="1590480"/>
          </a:xfrm>
          <a:prstGeom prst="rect">
            <a:avLst/>
          </a:prstGeom>
          <a:ln>
            <a:noFill/>
          </a:ln>
        </p:spPr>
      </p:pic>
      <p:pic>
        <p:nvPicPr>
          <p:cNvPr id="206" name="Immagine 40" descr=""/>
          <p:cNvPicPr/>
          <p:nvPr/>
        </p:nvPicPr>
        <p:blipFill>
          <a:blip r:embed="rId10"/>
          <a:stretch/>
        </p:blipFill>
        <p:spPr>
          <a:xfrm>
            <a:off x="3638880" y="4565160"/>
            <a:ext cx="1558440" cy="1206000"/>
          </a:xfrm>
          <a:prstGeom prst="rect">
            <a:avLst/>
          </a:prstGeom>
          <a:ln>
            <a:noFill/>
          </a:ln>
        </p:spPr>
      </p:pic>
      <p:pic>
        <p:nvPicPr>
          <p:cNvPr id="207" name="Immagine 41" descr=""/>
          <p:cNvPicPr/>
          <p:nvPr/>
        </p:nvPicPr>
        <p:blipFill>
          <a:blip r:embed="rId11"/>
          <a:stretch/>
        </p:blipFill>
        <p:spPr>
          <a:xfrm>
            <a:off x="6357960" y="1370160"/>
            <a:ext cx="895320" cy="56232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scene3d>
            <a:camera prst="orthographicFront"/>
            <a:lightRig dir="t" rig="threePt"/>
          </a:scene3d>
          <a:sp3d>
            <a:bevelT prst="coolSlant" w="165100"/>
          </a:sp3d>
        </p:spPr>
      </p:pic>
      <p:pic>
        <p:nvPicPr>
          <p:cNvPr id="208" name="Immagine 45" descr=""/>
          <p:cNvPicPr/>
          <p:nvPr/>
        </p:nvPicPr>
        <p:blipFill>
          <a:blip r:embed="rId12"/>
          <a:stretch/>
        </p:blipFill>
        <p:spPr>
          <a:xfrm>
            <a:off x="-176760" y="3963600"/>
            <a:ext cx="1834200" cy="1427040"/>
          </a:xfrm>
          <a:prstGeom prst="rect">
            <a:avLst/>
          </a:prstGeom>
          <a:ln>
            <a:noFill/>
          </a:ln>
        </p:spPr>
      </p:pic>
      <p:pic>
        <p:nvPicPr>
          <p:cNvPr id="209" name="Immagine 47" descr=""/>
          <p:cNvPicPr/>
          <p:nvPr/>
        </p:nvPicPr>
        <p:blipFill>
          <a:blip r:embed="rId13"/>
          <a:stretch/>
        </p:blipFill>
        <p:spPr>
          <a:xfrm>
            <a:off x="-176400" y="3953520"/>
            <a:ext cx="1850400" cy="1439640"/>
          </a:xfrm>
          <a:prstGeom prst="rect">
            <a:avLst/>
          </a:prstGeom>
          <a:ln>
            <a:noFill/>
          </a:ln>
        </p:spPr>
      </p:pic>
      <p:pic>
        <p:nvPicPr>
          <p:cNvPr id="210" name="Immagine 46" descr=""/>
          <p:cNvPicPr/>
          <p:nvPr/>
        </p:nvPicPr>
        <p:blipFill>
          <a:blip r:embed="rId14"/>
          <a:stretch/>
        </p:blipFill>
        <p:spPr>
          <a:xfrm>
            <a:off x="-173880" y="3957120"/>
            <a:ext cx="1850400" cy="1439640"/>
          </a:xfrm>
          <a:prstGeom prst="rect">
            <a:avLst/>
          </a:prstGeom>
          <a:ln>
            <a:noFill/>
          </a:ln>
        </p:spPr>
      </p:pic>
      <p:sp>
        <p:nvSpPr>
          <p:cNvPr id="211" name="CustomShape 6"/>
          <p:cNvSpPr/>
          <p:nvPr/>
        </p:nvSpPr>
        <p:spPr>
          <a:xfrm>
            <a:off x="4242600" y="1019160"/>
            <a:ext cx="565920" cy="590040"/>
          </a:xfrm>
          <a:prstGeom prst="downArrow">
            <a:avLst>
              <a:gd name="adj1" fmla="val 50000"/>
              <a:gd name="adj2" fmla="val 50000"/>
            </a:avLst>
          </a:prstGeom>
          <a:ln>
            <a:noFill/>
          </a:ln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</p:sp>
      <p:pic>
        <p:nvPicPr>
          <p:cNvPr id="212" name="Immagine 2" descr=""/>
          <p:cNvPicPr/>
          <p:nvPr/>
        </p:nvPicPr>
        <p:blipFill>
          <a:blip r:embed="rId15"/>
          <a:stretch/>
        </p:blipFill>
        <p:spPr>
          <a:xfrm>
            <a:off x="5133960" y="1826640"/>
            <a:ext cx="433800" cy="433800"/>
          </a:xfrm>
          <a:prstGeom prst="rect">
            <a:avLst/>
          </a:prstGeom>
          <a:ln w="76320">
            <a:noFill/>
          </a:ln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  <a:scene3d>
            <a:camera prst="orthographicFront"/>
            <a:lightRig dir="t" rig="threePt"/>
          </a:scene3d>
          <a:sp3d>
            <a:bevelT prst="coolSlant" w="165100"/>
          </a:sp3d>
        </p:spPr>
      </p:pic>
      <p:grpSp>
        <p:nvGrpSpPr>
          <p:cNvPr id="213" name="Group 7"/>
          <p:cNvGrpSpPr/>
          <p:nvPr/>
        </p:nvGrpSpPr>
        <p:grpSpPr>
          <a:xfrm>
            <a:off x="3309840" y="5380560"/>
            <a:ext cx="2100960" cy="1052280"/>
            <a:chOff x="3309840" y="5380560"/>
            <a:chExt cx="2100960" cy="1052280"/>
          </a:xfrm>
        </p:grpSpPr>
        <p:pic>
          <p:nvPicPr>
            <p:cNvPr id="214" name="Immagine 25" descr=""/>
            <p:cNvPicPr/>
            <p:nvPr/>
          </p:nvPicPr>
          <p:blipFill>
            <a:blip r:embed="rId16"/>
            <a:stretch/>
          </p:blipFill>
          <p:spPr>
            <a:xfrm>
              <a:off x="3309840" y="5380560"/>
              <a:ext cx="2100960" cy="6854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15" name="CustomShape 8"/>
            <p:cNvSpPr/>
            <p:nvPr/>
          </p:nvSpPr>
          <p:spPr>
            <a:xfrm>
              <a:off x="3790800" y="5851800"/>
              <a:ext cx="1331640" cy="581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en-US" sz="1500" spc="-1" strike="noStrike">
                  <a:solidFill>
                    <a:srgbClr val="ffffff"/>
                  </a:solidFill>
                  <a:latin typeface="Open Sans"/>
                  <a:ea typeface="Open Sans"/>
                </a:rPr>
                <a:t>Achab</a:t>
              </a:r>
              <a:endParaRPr b="0" lang="en-US" sz="1500" spc="-1" strike="noStrike">
                <a:latin typeface="Arial"/>
              </a:endParaRPr>
            </a:p>
          </p:txBody>
        </p:sp>
      </p:grpSp>
      <p:pic>
        <p:nvPicPr>
          <p:cNvPr id="216" name="Immagine 5" descr=""/>
          <p:cNvPicPr/>
          <p:nvPr/>
        </p:nvPicPr>
        <p:blipFill>
          <a:blip r:embed="rId17"/>
          <a:stretch/>
        </p:blipFill>
        <p:spPr>
          <a:xfrm>
            <a:off x="1568160" y="2176920"/>
            <a:ext cx="534240" cy="534240"/>
          </a:xfrm>
          <a:prstGeom prst="rect">
            <a:avLst/>
          </a:prstGeom>
          <a:ln/>
        </p:spPr>
      </p:pic>
    </p:spTree>
  </p:cSld>
  <p:timing>
    <p:tnLst>
      <p:par>
        <p:cTn id="333" dur="indefinite" restart="never" nodeType="tmRoot">
          <p:childTnLst>
            <p:seq>
              <p:cTn id="334" dur="indefinite" nodeType="mainSeq">
                <p:childTnLst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34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5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6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path="M 4.8628E-7 -2.83268E-6 L 0.1629 -0.05045">
                                      <p:cBhvr>
                                        <p:cTn id="360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2000"/>
                            </p:stCondLst>
                            <p:childTnLst>
                              <p:par>
                                <p:cTn id="362" nodeType="afterEffect" fill="hold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63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4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2500"/>
                            </p:stCondLst>
                            <p:childTnLst>
                              <p:par>
                                <p:cTn id="367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7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path="M -2.83779E-6 6.94284E-7 L 0.02657 0.44781">
                                      <p:cBhvr>
                                        <p:cTn id="380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2000"/>
                            </p:stCondLst>
                            <p:childTnLst>
                              <p:par>
                                <p:cTn id="382" nodeType="afterEffect" fill="hold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83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4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nodeType="with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path="M 3.97883E-6 -9.06568E-7 L -0.2202 0.05736">
                                      <p:cBhvr>
                                        <p:cTn id="395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2000"/>
                            </p:stCondLst>
                            <p:childTnLst>
                              <p:par>
                                <p:cTn id="397" nodeType="afterEffect" fill="hold" presetClass="exit" presetID="3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98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9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0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 additive="repl">
                                        <p:cTn id="401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5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6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7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08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path="M 2.81104E-7 8.51064E-7 L -0.40986 -0.07216">
                                      <p:cBhvr>
                                        <p:cTn id="416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nodeType="after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path="M -3.00799E-6 -2.33974E-6 L -3.00799E-6 -0.11826">
                                      <p:cBhvr>
                                        <p:cTn id="431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2" nodeType="with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path="M -3.00799E-6 -2.33974E-6 L -3.00799E-6 0.12243">
                                      <p:cBhvr>
                                        <p:cTn id="433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path="M 3.61111E-6 -3.7037E-7 L 0.08819 -0.30995">
                                      <p:cBhvr>
                                        <p:cTn id="441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magine 19" descr=""/>
          <p:cNvPicPr/>
          <p:nvPr/>
        </p:nvPicPr>
        <p:blipFill>
          <a:blip r:embed="rId1"/>
          <a:srcRect l="15502" t="12845" r="11551" b="21732"/>
          <a:stretch/>
        </p:blipFill>
        <p:spPr>
          <a:xfrm>
            <a:off x="4288320" y="223560"/>
            <a:ext cx="3601080" cy="1816560"/>
          </a:xfrm>
          <a:prstGeom prst="rect">
            <a:avLst/>
          </a:prstGeom>
          <a:ln>
            <a:noFill/>
          </a:ln>
        </p:spPr>
      </p:pic>
      <p:pic>
        <p:nvPicPr>
          <p:cNvPr id="218" name="Immagine 20" descr=""/>
          <p:cNvPicPr/>
          <p:nvPr/>
        </p:nvPicPr>
        <p:blipFill>
          <a:blip r:embed="rId2"/>
          <a:srcRect l="6644" t="14651" r="22291" b="19250"/>
          <a:stretch/>
        </p:blipFill>
        <p:spPr>
          <a:xfrm>
            <a:off x="1484640" y="429120"/>
            <a:ext cx="1952640" cy="1816560"/>
          </a:xfrm>
          <a:prstGeom prst="rect">
            <a:avLst/>
          </a:prstGeom>
          <a:ln>
            <a:noFill/>
          </a:ln>
        </p:spPr>
      </p:pic>
      <p:sp>
        <p:nvSpPr>
          <p:cNvPr id="219" name="TextShape 1"/>
          <p:cNvSpPr txBox="1"/>
          <p:nvPr/>
        </p:nvSpPr>
        <p:spPr>
          <a:xfrm>
            <a:off x="366120" y="6286680"/>
            <a:ext cx="7195680" cy="51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ffffff"/>
                </a:solidFill>
                <a:latin typeface="Open Sans"/>
                <a:ea typeface="Open Sans"/>
              </a:rPr>
              <a:t>Docker</a:t>
            </a:r>
            <a:endParaRPr b="0" lang="en-US" sz="1500" spc="-1" strike="noStrike">
              <a:latin typeface="Times New Roman"/>
            </a:endParaRPr>
          </a:p>
        </p:txBody>
      </p:sp>
      <p:pic>
        <p:nvPicPr>
          <p:cNvPr id="220" name="Immagine 12" descr=""/>
          <p:cNvPicPr/>
          <p:nvPr/>
        </p:nvPicPr>
        <p:blipFill>
          <a:blip r:embed="rId3"/>
          <a:stretch/>
        </p:blipFill>
        <p:spPr>
          <a:xfrm>
            <a:off x="-45360" y="470520"/>
            <a:ext cx="1715760" cy="2378880"/>
          </a:xfrm>
          <a:prstGeom prst="rect">
            <a:avLst/>
          </a:prstGeom>
          <a:ln>
            <a:noFill/>
          </a:ln>
        </p:spPr>
      </p:pic>
      <p:sp>
        <p:nvSpPr>
          <p:cNvPr id="221" name="CustomShape 2"/>
          <p:cNvSpPr/>
          <p:nvPr/>
        </p:nvSpPr>
        <p:spPr>
          <a:xfrm>
            <a:off x="1909080" y="1728360"/>
            <a:ext cx="5741640" cy="1888920"/>
          </a:xfrm>
          <a:prstGeom prst="wedgeEllipseCallout">
            <a:avLst>
              <a:gd name="adj1" fmla="val -10500"/>
              <a:gd name="adj2" fmla="val 93533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Open Sans"/>
                <a:ea typeface="Open Sans"/>
              </a:rPr>
              <a:t>Riferimenti utili: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 u="sng">
                <a:solidFill>
                  <a:srgbClr val="0563c1"/>
                </a:solidFill>
                <a:uFillTx/>
                <a:latin typeface="Calibri"/>
                <a:ea typeface="Open Sans"/>
                <a:hlinkClick r:id="rId4"/>
              </a:rPr>
              <a:t>https://wiki.intre.it/x/LQC2Bw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 u="sng">
                <a:solidFill>
                  <a:srgbClr val="0563c1"/>
                </a:solidFill>
                <a:uFillTx/>
                <a:latin typeface="Calibri"/>
                <a:ea typeface="Open Sans"/>
                <a:hlinkClick r:id="rId5"/>
              </a:rPr>
              <a:t>https://gitlab.intre.it/gilde/docker.git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222" name="Immagine 16" descr=""/>
          <p:cNvPicPr/>
          <p:nvPr/>
        </p:nvPicPr>
        <p:blipFill>
          <a:blip r:embed="rId6"/>
          <a:stretch/>
        </p:blipFill>
        <p:spPr>
          <a:xfrm>
            <a:off x="658800" y="2251080"/>
            <a:ext cx="1872360" cy="3585960"/>
          </a:xfrm>
          <a:prstGeom prst="rect">
            <a:avLst/>
          </a:prstGeom>
          <a:ln>
            <a:noFill/>
          </a:ln>
        </p:spPr>
      </p:pic>
      <p:pic>
        <p:nvPicPr>
          <p:cNvPr id="223" name="Immagine 17" descr=""/>
          <p:cNvPicPr/>
          <p:nvPr/>
        </p:nvPicPr>
        <p:blipFill>
          <a:blip r:embed="rId7"/>
          <a:srcRect l="34655" t="0" r="0" b="0"/>
          <a:stretch/>
        </p:blipFill>
        <p:spPr>
          <a:xfrm>
            <a:off x="7225920" y="2352600"/>
            <a:ext cx="1908000" cy="2919960"/>
          </a:xfrm>
          <a:prstGeom prst="rect">
            <a:avLst/>
          </a:prstGeom>
          <a:ln>
            <a:noFill/>
          </a:ln>
        </p:spPr>
      </p:pic>
      <p:pic>
        <p:nvPicPr>
          <p:cNvPr id="224" name="Immagine 18" descr=""/>
          <p:cNvPicPr/>
          <p:nvPr/>
        </p:nvPicPr>
        <p:blipFill>
          <a:blip r:embed="rId8"/>
          <a:stretch/>
        </p:blipFill>
        <p:spPr>
          <a:xfrm>
            <a:off x="3690000" y="4066920"/>
            <a:ext cx="2377080" cy="1601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46" dur="indefinite" restart="never" nodeType="tmRoot">
          <p:childTnLst>
            <p:seq>
              <p:cTn id="447" dur="indefinite" nodeType="mainSeq"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5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186480" y="313200"/>
            <a:ext cx="8690760" cy="1292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6000" spc="-1" strike="noStrike">
                <a:solidFill>
                  <a:srgbClr val="ffffff"/>
                </a:solidFill>
                <a:latin typeface="Open Sans"/>
                <a:ea typeface="Open Sans"/>
              </a:rPr>
              <a:t>Obiettivi dei Dockers</a:t>
            </a:r>
            <a:endParaRPr b="0" lang="it-IT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366120" y="6286680"/>
            <a:ext cx="7195680" cy="51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ffffff"/>
                </a:solidFill>
                <a:latin typeface="Open Sans"/>
                <a:ea typeface="Open Sans"/>
              </a:rPr>
              <a:t>Docker</a:t>
            </a:r>
            <a:endParaRPr b="0" lang="en-US" sz="1500" spc="-1" strike="noStrike">
              <a:latin typeface="Times New Roman"/>
            </a:endParaRPr>
          </a:p>
        </p:txBody>
      </p:sp>
      <p:sp>
        <p:nvSpPr>
          <p:cNvPr id="98" name="CustomShape 3"/>
          <p:cNvSpPr/>
          <p:nvPr/>
        </p:nvSpPr>
        <p:spPr>
          <a:xfrm>
            <a:off x="658440" y="1824120"/>
            <a:ext cx="7826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Open Sans"/>
                <a:ea typeface="Open Sans"/>
              </a:rPr>
              <a:t>Imparare e comprendere le funzionalità e le potenzialità di Docker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658440" y="2470320"/>
            <a:ext cx="70675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Open Sans"/>
                <a:ea typeface="Open Sans"/>
              </a:rPr>
              <a:t>Costruire una infrastruttura stabile, mantenibile e sempre disponibile all’uso dei gruppi di sviluppo e IT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903240" y="3137400"/>
            <a:ext cx="6201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Open Sans"/>
                <a:ea typeface="Open Sans"/>
              </a:rPr>
              <a:t>Contestualizzare Docker nei processi aziendali di Intré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01" name="Immagine 2" descr=""/>
          <p:cNvPicPr/>
          <p:nvPr/>
        </p:nvPicPr>
        <p:blipFill>
          <a:blip r:embed="rId1"/>
          <a:srcRect l="15502" t="12845" r="11551" b="21732"/>
          <a:stretch/>
        </p:blipFill>
        <p:spPr>
          <a:xfrm>
            <a:off x="3984480" y="4274280"/>
            <a:ext cx="3601080" cy="1816560"/>
          </a:xfrm>
          <a:prstGeom prst="rect">
            <a:avLst/>
          </a:prstGeom>
          <a:ln>
            <a:noFill/>
          </a:ln>
        </p:spPr>
      </p:pic>
      <p:pic>
        <p:nvPicPr>
          <p:cNvPr id="102" name="Immagine 7" descr=""/>
          <p:cNvPicPr/>
          <p:nvPr/>
        </p:nvPicPr>
        <p:blipFill>
          <a:blip r:embed="rId2"/>
          <a:srcRect l="6644" t="14651" r="22291" b="19250"/>
          <a:stretch/>
        </p:blipFill>
        <p:spPr>
          <a:xfrm>
            <a:off x="1405440" y="4274280"/>
            <a:ext cx="1952640" cy="1816560"/>
          </a:xfrm>
          <a:prstGeom prst="rect">
            <a:avLst/>
          </a:prstGeom>
          <a:ln>
            <a:noFill/>
          </a:ln>
        </p:spPr>
      </p:pic>
      <p:sp>
        <p:nvSpPr>
          <p:cNvPr id="103" name="CustomShape 6"/>
          <p:cNvSpPr/>
          <p:nvPr/>
        </p:nvSpPr>
        <p:spPr>
          <a:xfrm>
            <a:off x="937080" y="3574080"/>
            <a:ext cx="73188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Open Sans"/>
                <a:ea typeface="Open Sans"/>
              </a:rPr>
              <a:t>Contestualizzare Docker nei processi aziendali dei clienti (€€€€€)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8" dur="indefinite" restart="never" nodeType="tmRoot">
          <p:childTnLst>
            <p:seq>
              <p:cTn id="19" dur="indefinite" nodeType="mainSeq"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366120" y="6286680"/>
            <a:ext cx="7195680" cy="51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ffffff"/>
                </a:solidFill>
                <a:latin typeface="Open Sans"/>
                <a:ea typeface="Open Sans"/>
              </a:rPr>
              <a:t>Docker</a:t>
            </a:r>
            <a:endParaRPr b="0" lang="en-US" sz="1500" spc="-1" strike="noStrike">
              <a:latin typeface="Times New Roman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1999080" y="2640600"/>
            <a:ext cx="6903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Open Sans"/>
                <a:ea typeface="Open Sans"/>
              </a:rPr>
              <a:t>Un layer software che permette di eseguire singoli processi in ambienti isolati chiamati CONTAINER.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6" name="CustomShape 3"/>
          <p:cNvSpPr/>
          <p:nvPr/>
        </p:nvSpPr>
        <p:spPr>
          <a:xfrm>
            <a:off x="1999080" y="3278160"/>
            <a:ext cx="20358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Open Sans"/>
                <a:ea typeface="Open Sans"/>
              </a:rPr>
              <a:t>Open-source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7" name="CustomShape 4"/>
          <p:cNvSpPr/>
          <p:nvPr/>
        </p:nvSpPr>
        <p:spPr>
          <a:xfrm>
            <a:off x="2007360" y="3691800"/>
            <a:ext cx="16999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Open Sans"/>
                <a:ea typeface="Open Sans"/>
              </a:rPr>
              <a:t>Lightweight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8" name="CustomShape 5"/>
          <p:cNvSpPr/>
          <p:nvPr/>
        </p:nvSpPr>
        <p:spPr>
          <a:xfrm>
            <a:off x="2011680" y="4105080"/>
            <a:ext cx="30301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Open Sans"/>
                <a:ea typeface="Open Sans"/>
              </a:rPr>
              <a:t>Amico degli Sviluppatori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9" name="CustomShape 6"/>
          <p:cNvSpPr/>
          <p:nvPr/>
        </p:nvSpPr>
        <p:spPr>
          <a:xfrm>
            <a:off x="2009880" y="4512600"/>
            <a:ext cx="2595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Open Sans"/>
                <a:ea typeface="Open Sans"/>
              </a:rPr>
              <a:t>Amico dei Sistemisti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0" name="CustomShape 7"/>
          <p:cNvSpPr/>
          <p:nvPr/>
        </p:nvSpPr>
        <p:spPr>
          <a:xfrm>
            <a:off x="1999080" y="4932360"/>
            <a:ext cx="7067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Open Sans"/>
                <a:ea typeface="Open Sans"/>
              </a:rPr>
              <a:t>Facilita il rilascio del software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1" name="CustomShape 8"/>
          <p:cNvSpPr/>
          <p:nvPr/>
        </p:nvSpPr>
        <p:spPr>
          <a:xfrm>
            <a:off x="1296360" y="330480"/>
            <a:ext cx="6550920" cy="1573560"/>
          </a:xfrm>
          <a:prstGeom prst="wedgeEllipseCallout">
            <a:avLst>
              <a:gd name="adj1" fmla="val -51299"/>
              <a:gd name="adj2" fmla="val 4134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Open Sans"/>
                <a:ea typeface="Open Sans"/>
              </a:rPr>
              <a:t>Cosa è Docker</a:t>
            </a:r>
            <a:endParaRPr b="0" lang="en-US" sz="4800" spc="-1" strike="noStrike">
              <a:latin typeface="Arial"/>
            </a:endParaRPr>
          </a:p>
        </p:txBody>
      </p:sp>
      <p:pic>
        <p:nvPicPr>
          <p:cNvPr id="112" name="Immagine 15" descr=""/>
          <p:cNvPicPr/>
          <p:nvPr/>
        </p:nvPicPr>
        <p:blipFill>
          <a:blip r:embed="rId1"/>
          <a:srcRect l="34655" t="0" r="0" b="0"/>
          <a:stretch/>
        </p:blipFill>
        <p:spPr>
          <a:xfrm>
            <a:off x="-115560" y="1482840"/>
            <a:ext cx="1908000" cy="2919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8" dur="indefinite" restart="never" nodeType="tmRoot">
          <p:childTnLst>
            <p:seq>
              <p:cTn id="49" dur="indefinite" nodeType="mainSeq"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366120" y="6286680"/>
            <a:ext cx="7195680" cy="51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ffffff"/>
                </a:solidFill>
                <a:latin typeface="Open Sans"/>
                <a:ea typeface="Open Sans"/>
              </a:rPr>
              <a:t>Docker</a:t>
            </a:r>
            <a:endParaRPr b="0" lang="en-US" sz="1500" spc="-1" strike="noStrike">
              <a:latin typeface="Times New Roman"/>
            </a:endParaRPr>
          </a:p>
        </p:txBody>
      </p:sp>
      <p:pic>
        <p:nvPicPr>
          <p:cNvPr id="114" name="Immagine 7" descr=""/>
          <p:cNvPicPr/>
          <p:nvPr/>
        </p:nvPicPr>
        <p:blipFill>
          <a:blip r:embed="rId1"/>
          <a:stretch/>
        </p:blipFill>
        <p:spPr>
          <a:xfrm>
            <a:off x="1579320" y="2281680"/>
            <a:ext cx="7219800" cy="3666240"/>
          </a:xfrm>
          <a:prstGeom prst="rect">
            <a:avLst/>
          </a:prstGeom>
          <a:ln>
            <a:noFill/>
          </a:ln>
        </p:spPr>
      </p:pic>
      <p:pic>
        <p:nvPicPr>
          <p:cNvPr id="115" name="Immagine 9" descr=""/>
          <p:cNvPicPr/>
          <p:nvPr/>
        </p:nvPicPr>
        <p:blipFill>
          <a:blip r:embed="rId2"/>
          <a:srcRect l="34655" t="0" r="0" b="0"/>
          <a:stretch/>
        </p:blipFill>
        <p:spPr>
          <a:xfrm>
            <a:off x="-115560" y="1482840"/>
            <a:ext cx="1908000" cy="2919960"/>
          </a:xfrm>
          <a:prstGeom prst="rect">
            <a:avLst/>
          </a:prstGeom>
          <a:ln>
            <a:noFill/>
          </a:ln>
        </p:spPr>
      </p:pic>
      <p:sp>
        <p:nvSpPr>
          <p:cNvPr id="116" name="CustomShape 2"/>
          <p:cNvSpPr/>
          <p:nvPr/>
        </p:nvSpPr>
        <p:spPr>
          <a:xfrm>
            <a:off x="870120" y="338040"/>
            <a:ext cx="7403400" cy="1286280"/>
          </a:xfrm>
          <a:prstGeom prst="wedgeEllipseCallout">
            <a:avLst>
              <a:gd name="adj1" fmla="val -44678"/>
              <a:gd name="adj2" fmla="val 80241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Open Sans"/>
                <a:ea typeface="Open Sans"/>
              </a:rPr>
              <a:t>Container vs VM</a:t>
            </a:r>
            <a:endParaRPr b="0" lang="en-US" sz="4800" spc="-1" strike="noStrike">
              <a:latin typeface="Arial"/>
            </a:endParaRPr>
          </a:p>
        </p:txBody>
      </p:sp>
    </p:spTree>
  </p:cSld>
  <p:timing>
    <p:tnLst>
      <p:par>
        <p:cTn id="97" dur="indefinite" restart="never" nodeType="tmRoot">
          <p:childTnLst>
            <p:seq>
              <p:cTn id="98" dur="indefinite" nodeType="mainSeq"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0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nodeType="with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06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366120" y="6286680"/>
            <a:ext cx="7195680" cy="51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ffffff"/>
                </a:solidFill>
                <a:latin typeface="Open Sans"/>
                <a:ea typeface="Open Sans"/>
              </a:rPr>
              <a:t>Docker</a:t>
            </a:r>
            <a:endParaRPr b="0" lang="en-US" sz="1500" spc="-1" strike="noStrike">
              <a:latin typeface="Times New Roman"/>
            </a:endParaRPr>
          </a:p>
        </p:txBody>
      </p:sp>
      <p:pic>
        <p:nvPicPr>
          <p:cNvPr id="118" name="Immagine 2" descr=""/>
          <p:cNvPicPr/>
          <p:nvPr/>
        </p:nvPicPr>
        <p:blipFill>
          <a:blip r:embed="rId1"/>
          <a:stretch/>
        </p:blipFill>
        <p:spPr>
          <a:xfrm>
            <a:off x="2536920" y="1499760"/>
            <a:ext cx="5568840" cy="4430160"/>
          </a:xfrm>
          <a:prstGeom prst="rect">
            <a:avLst/>
          </a:prstGeom>
          <a:ln>
            <a:noFill/>
          </a:ln>
        </p:spPr>
      </p:pic>
      <p:pic>
        <p:nvPicPr>
          <p:cNvPr id="119" name="Immagine 7" descr=""/>
          <p:cNvPicPr/>
          <p:nvPr/>
        </p:nvPicPr>
        <p:blipFill>
          <a:blip r:embed="rId2"/>
          <a:srcRect l="34655" t="0" r="0" b="0"/>
          <a:stretch/>
        </p:blipFill>
        <p:spPr>
          <a:xfrm>
            <a:off x="-115560" y="1482840"/>
            <a:ext cx="1908000" cy="2919960"/>
          </a:xfrm>
          <a:prstGeom prst="rect">
            <a:avLst/>
          </a:prstGeom>
          <a:ln>
            <a:noFill/>
          </a:ln>
        </p:spPr>
      </p:pic>
      <p:sp>
        <p:nvSpPr>
          <p:cNvPr id="120" name="CustomShape 2"/>
          <p:cNvSpPr/>
          <p:nvPr/>
        </p:nvSpPr>
        <p:spPr>
          <a:xfrm>
            <a:off x="870120" y="338040"/>
            <a:ext cx="7403400" cy="966600"/>
          </a:xfrm>
          <a:prstGeom prst="wedgeEllipseCallout">
            <a:avLst>
              <a:gd name="adj1" fmla="val -46836"/>
              <a:gd name="adj2" fmla="val 82702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Open Sans"/>
                <a:ea typeface="Open Sans"/>
              </a:rPr>
              <a:t>Vantaggio</a:t>
            </a:r>
            <a:endParaRPr b="0" lang="en-US" sz="4800" spc="-1" strike="noStrike">
              <a:latin typeface="Arial"/>
            </a:endParaRPr>
          </a:p>
        </p:txBody>
      </p:sp>
    </p:spTree>
  </p:cSld>
  <p:timing>
    <p:tnLst>
      <p:par>
        <p:cTn id="107" dur="indefinite" restart="never" nodeType="tmRoot">
          <p:childTnLst>
            <p:seq>
              <p:cTn id="108" dur="indefinite" nodeType="mainSeq"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nodeType="with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7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8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9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0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1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366120" y="6286680"/>
            <a:ext cx="7195680" cy="51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ffffff"/>
                </a:solidFill>
                <a:latin typeface="Open Sans"/>
                <a:ea typeface="Open Sans"/>
              </a:rPr>
              <a:t>Docker</a:t>
            </a:r>
            <a:endParaRPr b="0" lang="en-US" sz="1500" spc="-1" strike="noStrike">
              <a:latin typeface="Times New Roman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2041920" y="2087640"/>
            <a:ext cx="35622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Open Sans"/>
                <a:ea typeface="Open Sans"/>
              </a:rPr>
              <a:t>Creare immagini di container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2013480" y="2608920"/>
            <a:ext cx="25516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Open Sans"/>
                <a:ea typeface="Open Sans"/>
              </a:rPr>
              <a:t>Istanziare immagini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4" name="CustomShape 4"/>
          <p:cNvSpPr/>
          <p:nvPr/>
        </p:nvSpPr>
        <p:spPr>
          <a:xfrm>
            <a:off x="1928160" y="3130560"/>
            <a:ext cx="4618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Open Sans"/>
                <a:ea typeface="Open Sans"/>
              </a:rPr>
              <a:t>Visualizzare log e accedere al container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5" name="CustomShape 5"/>
          <p:cNvSpPr/>
          <p:nvPr/>
        </p:nvSpPr>
        <p:spPr>
          <a:xfrm>
            <a:off x="1909080" y="3652200"/>
            <a:ext cx="7137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Open Sans"/>
                <a:ea typeface="Open Sans"/>
              </a:rPr>
              <a:t>Eseguire più immagini contemporaneamente o in maniera dipendente con docker-compose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6" name="CustomShape 6"/>
          <p:cNvSpPr/>
          <p:nvPr/>
        </p:nvSpPr>
        <p:spPr>
          <a:xfrm>
            <a:off x="2151360" y="4394160"/>
            <a:ext cx="63572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Open Sans"/>
                <a:ea typeface="Open Sans"/>
              </a:rPr>
              <a:t>Creare e gestire CLUSTER di applicazioni «dockerizzate»</a:t>
            </a:r>
            <a:br/>
            <a:r>
              <a:rPr b="0" lang="en-US" sz="1800" spc="-1" strike="noStrike">
                <a:solidFill>
                  <a:srgbClr val="ffffff"/>
                </a:solidFill>
                <a:latin typeface="Open Sans"/>
                <a:ea typeface="Open Sans"/>
              </a:rPr>
              <a:t>in uno swarm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7" name="CustomShape 7"/>
          <p:cNvSpPr/>
          <p:nvPr/>
        </p:nvSpPr>
        <p:spPr>
          <a:xfrm>
            <a:off x="559440" y="226800"/>
            <a:ext cx="8335440" cy="1573560"/>
          </a:xfrm>
          <a:prstGeom prst="wedgeEllipseCallout">
            <a:avLst>
              <a:gd name="adj1" fmla="val -42658"/>
              <a:gd name="adj2" fmla="val 53186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Open Sans"/>
                <a:ea typeface="Open Sans"/>
              </a:rPr>
              <a:t>Cosa sappiamo fare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28" name="Immagine 11" descr=""/>
          <p:cNvPicPr/>
          <p:nvPr/>
        </p:nvPicPr>
        <p:blipFill>
          <a:blip r:embed="rId1"/>
          <a:srcRect l="34655" t="0" r="0" b="0"/>
          <a:stretch/>
        </p:blipFill>
        <p:spPr>
          <a:xfrm>
            <a:off x="-115560" y="1482840"/>
            <a:ext cx="1908000" cy="2919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2" dur="indefinite" restart="never" nodeType="tmRoot">
          <p:childTnLst>
            <p:seq>
              <p:cTn id="123" dur="indefinite" nodeType="mainSeq"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2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366120" y="6286680"/>
            <a:ext cx="7195680" cy="51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ffffff"/>
                </a:solidFill>
                <a:latin typeface="Open Sans"/>
                <a:ea typeface="Open Sans"/>
              </a:rPr>
              <a:t>Docker</a:t>
            </a:r>
            <a:endParaRPr b="0" lang="en-US" sz="1500" spc="-1" strike="noStrike">
              <a:latin typeface="Times New Roman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1817280" y="271440"/>
            <a:ext cx="7195680" cy="2059560"/>
          </a:xfrm>
          <a:prstGeom prst="wedgeEllipseCallout">
            <a:avLst>
              <a:gd name="adj1" fmla="val -46777"/>
              <a:gd name="adj2" fmla="val 72093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Open Sans"/>
                <a:ea typeface="Open Sans"/>
              </a:rPr>
              <a:t>L’infrastruttura Docker di Intré</a:t>
            </a:r>
            <a:endParaRPr b="0" lang="en-US" sz="4800" spc="-1" strike="noStrike">
              <a:latin typeface="Arial"/>
            </a:endParaRPr>
          </a:p>
        </p:txBody>
      </p:sp>
      <p:pic>
        <p:nvPicPr>
          <p:cNvPr id="131" name="Immagine 11" descr=""/>
          <p:cNvPicPr/>
          <p:nvPr/>
        </p:nvPicPr>
        <p:blipFill>
          <a:blip r:embed="rId1"/>
          <a:stretch/>
        </p:blipFill>
        <p:spPr>
          <a:xfrm>
            <a:off x="785160" y="2045160"/>
            <a:ext cx="1872360" cy="3585960"/>
          </a:xfrm>
          <a:prstGeom prst="rect">
            <a:avLst/>
          </a:prstGeom>
          <a:ln>
            <a:noFill/>
          </a:ln>
        </p:spPr>
      </p:pic>
      <p:pic>
        <p:nvPicPr>
          <p:cNvPr id="132" name="Immagine 13" descr=""/>
          <p:cNvPicPr/>
          <p:nvPr/>
        </p:nvPicPr>
        <p:blipFill>
          <a:blip r:embed="rId2"/>
          <a:stretch/>
        </p:blipFill>
        <p:spPr>
          <a:xfrm>
            <a:off x="5539320" y="4109760"/>
            <a:ext cx="1872360" cy="1398960"/>
          </a:xfrm>
          <a:prstGeom prst="rect">
            <a:avLst/>
          </a:prstGeom>
          <a:ln>
            <a:noFill/>
          </a:ln>
        </p:spPr>
      </p:pic>
      <p:pic>
        <p:nvPicPr>
          <p:cNvPr id="133" name="Immagine 17" descr=""/>
          <p:cNvPicPr/>
          <p:nvPr/>
        </p:nvPicPr>
        <p:blipFill>
          <a:blip r:embed="rId3"/>
          <a:srcRect l="7457" t="16519" r="66436" b="16440"/>
          <a:stretch/>
        </p:blipFill>
        <p:spPr>
          <a:xfrm>
            <a:off x="6558480" y="2331360"/>
            <a:ext cx="1529640" cy="1387080"/>
          </a:xfrm>
          <a:prstGeom prst="rect">
            <a:avLst/>
          </a:prstGeom>
          <a:ln>
            <a:noFill/>
          </a:ln>
        </p:spPr>
      </p:pic>
      <p:pic>
        <p:nvPicPr>
          <p:cNvPr id="134" name="Immagine 21" descr=""/>
          <p:cNvPicPr/>
          <p:nvPr/>
        </p:nvPicPr>
        <p:blipFill>
          <a:blip r:embed="rId4"/>
          <a:stretch/>
        </p:blipFill>
        <p:spPr>
          <a:xfrm>
            <a:off x="3888360" y="2617200"/>
            <a:ext cx="1526400" cy="1526400"/>
          </a:xfrm>
          <a:prstGeom prst="rect">
            <a:avLst/>
          </a:prstGeom>
          <a:ln>
            <a:noFill/>
          </a:ln>
        </p:spPr>
      </p:pic>
      <p:pic>
        <p:nvPicPr>
          <p:cNvPr id="135" name="Picture 1" descr="">
            <a:hlinkClick r:id="" action="ppaction://media"/>
          </p:cNvPr>
          <p:cNvPicPr/>
          <p:nvPr>
            <a:videoFile r:link="rId5"/>
            <p:extLst>
              <p:ext uri="{DAA4B4D4-6D71-4841-9C94-3DE7FCFB9230}">
                <p14:media r:embed="rId6"/>
              </p:ext>
            </p:extLst>
          </p:nvPr>
        </p:nvPicPr>
        <p:blipFill>
          <a:blip r:embed="rId7"/>
        </p:blipFill>
        <p:spPr>
          <a:xfrm>
            <a:off x="237600" y="231120"/>
            <a:ext cx="487080" cy="487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64" dur="indefinite" restart="never" nodeType="tmRoot">
          <p:childTnLst>
            <p:seq>
              <p:cTn id="165" dur="indefinite" nodeType="mainSeq"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7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nodeType="with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172" dur="3265" fill="hold"/>
                                        <p:tgtEl>
                                          <p:spTgt spid="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nodeType="withEffect" fill="hold" presetClass="entr" presetID="1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nodeType="withEffect" fill="hold" presetClass="entr" presetID="1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nodeType="withEffect" fill="hold" presetClass="entr" presetID="1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"/>
          <p:cNvGrpSpPr/>
          <p:nvPr/>
        </p:nvGrpSpPr>
        <p:grpSpPr>
          <a:xfrm>
            <a:off x="2663640" y="318600"/>
            <a:ext cx="6042600" cy="4959000"/>
            <a:chOff x="2663640" y="318600"/>
            <a:chExt cx="6042600" cy="4959000"/>
          </a:xfrm>
        </p:grpSpPr>
        <p:pic>
          <p:nvPicPr>
            <p:cNvPr id="137" name="Immagine 9" descr=""/>
            <p:cNvPicPr/>
            <p:nvPr/>
          </p:nvPicPr>
          <p:blipFill>
            <a:blip r:embed="rId1"/>
            <a:stretch/>
          </p:blipFill>
          <p:spPr>
            <a:xfrm>
              <a:off x="2747880" y="698760"/>
              <a:ext cx="1259640" cy="1259640"/>
            </a:xfrm>
            <a:prstGeom prst="rect">
              <a:avLst/>
            </a:prstGeom>
            <a:ln w="63360">
              <a:solidFill>
                <a:srgbClr val="333333"/>
              </a:solidFill>
              <a:round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scene3d>
              <a:camera prst="orthographicFront"/>
              <a:lightRig dir="t" rig="contrasting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38" name="CustomShape 2"/>
            <p:cNvSpPr/>
            <p:nvPr/>
          </p:nvSpPr>
          <p:spPr>
            <a:xfrm>
              <a:off x="2714040" y="318600"/>
              <a:ext cx="1331640" cy="581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en-US" sz="1500" spc="-1" strike="noStrike">
                  <a:solidFill>
                    <a:srgbClr val="ffffff"/>
                  </a:solidFill>
                  <a:latin typeface="Open Sans"/>
                  <a:ea typeface="Open Sans"/>
                </a:rPr>
                <a:t>Achab</a:t>
              </a:r>
              <a:endParaRPr b="0" lang="en-US" sz="1500" spc="-1" strike="noStrike">
                <a:latin typeface="Arial"/>
              </a:endParaRPr>
            </a:p>
          </p:txBody>
        </p:sp>
        <p:pic>
          <p:nvPicPr>
            <p:cNvPr id="139" name="Immagine 23" descr=""/>
            <p:cNvPicPr/>
            <p:nvPr/>
          </p:nvPicPr>
          <p:blipFill>
            <a:blip r:embed="rId2"/>
            <a:srcRect l="13445" t="0" r="11427" b="0"/>
            <a:stretch/>
          </p:blipFill>
          <p:spPr>
            <a:xfrm>
              <a:off x="7406640" y="736560"/>
              <a:ext cx="1259640" cy="1259640"/>
            </a:xfrm>
            <a:prstGeom prst="rect">
              <a:avLst/>
            </a:prstGeom>
            <a:ln w="63360">
              <a:solidFill>
                <a:srgbClr val="333333"/>
              </a:solidFill>
              <a:round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scene3d>
              <a:camera prst="orthographicFront"/>
              <a:lightRig dir="t" rig="contrasting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40" name="CustomShape 3"/>
            <p:cNvSpPr/>
            <p:nvPr/>
          </p:nvSpPr>
          <p:spPr>
            <a:xfrm>
              <a:off x="7374600" y="331560"/>
              <a:ext cx="1331640" cy="581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en-US" sz="1500" spc="-1" strike="noStrike">
                  <a:solidFill>
                    <a:srgbClr val="ffffff"/>
                  </a:solidFill>
                  <a:latin typeface="Open Sans"/>
                  <a:ea typeface="Open Sans"/>
                </a:rPr>
                <a:t>Scarlet</a:t>
              </a:r>
              <a:endParaRPr b="0" lang="en-US" sz="1500" spc="-1" strike="noStrike">
                <a:latin typeface="Arial"/>
              </a:endParaRPr>
            </a:p>
          </p:txBody>
        </p:sp>
        <p:pic>
          <p:nvPicPr>
            <p:cNvPr id="141" name="Immagine 11" descr=""/>
            <p:cNvPicPr/>
            <p:nvPr/>
          </p:nvPicPr>
          <p:blipFill>
            <a:blip r:embed="rId3"/>
            <a:stretch/>
          </p:blipFill>
          <p:spPr>
            <a:xfrm>
              <a:off x="2752920" y="3998160"/>
              <a:ext cx="1259640" cy="1259640"/>
            </a:xfrm>
            <a:prstGeom prst="rect">
              <a:avLst/>
            </a:prstGeom>
            <a:ln w="63360">
              <a:solidFill>
                <a:srgbClr val="333333"/>
              </a:solidFill>
              <a:round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scene3d>
              <a:camera prst="orthographicFront"/>
              <a:lightRig dir="t" rig="contrasting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42" name="CustomShape 4"/>
            <p:cNvSpPr/>
            <p:nvPr/>
          </p:nvSpPr>
          <p:spPr>
            <a:xfrm>
              <a:off x="2663640" y="3591360"/>
              <a:ext cx="1331640" cy="581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en-US" sz="1500" spc="-1" strike="noStrike">
                  <a:solidFill>
                    <a:srgbClr val="ffffff"/>
                  </a:solidFill>
                  <a:latin typeface="Open Sans"/>
                  <a:ea typeface="Open Sans"/>
                </a:rPr>
                <a:t>Doom</a:t>
              </a:r>
              <a:endParaRPr b="0" lang="en-US" sz="1500" spc="-1" strike="noStrike">
                <a:latin typeface="Arial"/>
              </a:endParaRPr>
            </a:p>
          </p:txBody>
        </p:sp>
        <p:pic>
          <p:nvPicPr>
            <p:cNvPr id="143" name="Immagine 13" descr=""/>
            <p:cNvPicPr/>
            <p:nvPr/>
          </p:nvPicPr>
          <p:blipFill>
            <a:blip r:embed="rId4"/>
            <a:stretch/>
          </p:blipFill>
          <p:spPr>
            <a:xfrm>
              <a:off x="7406640" y="4017960"/>
              <a:ext cx="1259640" cy="1259640"/>
            </a:xfrm>
            <a:prstGeom prst="rect">
              <a:avLst/>
            </a:prstGeom>
            <a:ln w="63360">
              <a:solidFill>
                <a:srgbClr val="333333"/>
              </a:solidFill>
              <a:round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scene3d>
              <a:camera prst="orthographicFront"/>
              <a:lightRig dir="t" rig="contrasting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44" name="CustomShape 5"/>
            <p:cNvSpPr/>
            <p:nvPr/>
          </p:nvSpPr>
          <p:spPr>
            <a:xfrm>
              <a:off x="7370640" y="3632400"/>
              <a:ext cx="1331640" cy="581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en-US" sz="1500" spc="-1" strike="noStrike">
                  <a:solidFill>
                    <a:srgbClr val="ffffff"/>
                  </a:solidFill>
                  <a:latin typeface="Open Sans"/>
                  <a:ea typeface="Open Sans"/>
                </a:rPr>
                <a:t>Joan</a:t>
              </a:r>
              <a:endParaRPr b="0" lang="en-US" sz="1500" spc="-1" strike="noStrike">
                <a:latin typeface="Arial"/>
              </a:endParaRPr>
            </a:p>
          </p:txBody>
        </p:sp>
      </p:grpSp>
      <p:sp>
        <p:nvSpPr>
          <p:cNvPr id="145" name="TextShape 6"/>
          <p:cNvSpPr txBox="1"/>
          <p:nvPr/>
        </p:nvSpPr>
        <p:spPr>
          <a:xfrm>
            <a:off x="366120" y="6286680"/>
            <a:ext cx="7195680" cy="51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ffffff"/>
                </a:solidFill>
                <a:latin typeface="Open Sans"/>
                <a:ea typeface="Open Sans"/>
              </a:rPr>
              <a:t>Docker</a:t>
            </a:r>
            <a:endParaRPr b="0" lang="en-US" sz="1500" spc="-1" strike="noStrike">
              <a:latin typeface="Times New Roman"/>
            </a:endParaRPr>
          </a:p>
        </p:txBody>
      </p:sp>
      <p:grpSp>
        <p:nvGrpSpPr>
          <p:cNvPr id="146" name="Group 7"/>
          <p:cNvGrpSpPr/>
          <p:nvPr/>
        </p:nvGrpSpPr>
        <p:grpSpPr>
          <a:xfrm>
            <a:off x="3523680" y="1545840"/>
            <a:ext cx="5203080" cy="3905280"/>
            <a:chOff x="3523680" y="1545840"/>
            <a:chExt cx="5203080" cy="3905280"/>
          </a:xfrm>
        </p:grpSpPr>
        <p:pic>
          <p:nvPicPr>
            <p:cNvPr id="147" name="Immagine 19" descr=""/>
            <p:cNvPicPr/>
            <p:nvPr/>
          </p:nvPicPr>
          <p:blipFill>
            <a:blip r:embed="rId5"/>
            <a:stretch/>
          </p:blipFill>
          <p:spPr>
            <a:xfrm>
              <a:off x="3525480" y="1545840"/>
              <a:ext cx="539640" cy="539640"/>
            </a:xfrm>
            <a:prstGeom prst="rect">
              <a:avLst/>
            </a:prstGeom>
            <a:ln w="63360">
              <a:solidFill>
                <a:srgbClr val="333333"/>
              </a:solidFill>
              <a:round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scene3d>
              <a:camera prst="orthographicFront"/>
              <a:lightRig dir="t" rig="contrasting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48" name="Immagine 17" descr=""/>
            <p:cNvPicPr/>
            <p:nvPr/>
          </p:nvPicPr>
          <p:blipFill>
            <a:blip r:embed="rId6"/>
            <a:stretch/>
          </p:blipFill>
          <p:spPr>
            <a:xfrm>
              <a:off x="8187120" y="1611000"/>
              <a:ext cx="539640" cy="539640"/>
            </a:xfrm>
            <a:prstGeom prst="rect">
              <a:avLst/>
            </a:prstGeom>
            <a:ln w="63360">
              <a:solidFill>
                <a:srgbClr val="333333"/>
              </a:solidFill>
              <a:round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scene3d>
              <a:camera prst="orthographicFront"/>
              <a:lightRig dir="t" rig="contrasting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49" name="Immagine 20" descr=""/>
            <p:cNvPicPr/>
            <p:nvPr/>
          </p:nvPicPr>
          <p:blipFill>
            <a:blip r:embed="rId7"/>
            <a:stretch/>
          </p:blipFill>
          <p:spPr>
            <a:xfrm>
              <a:off x="3523680" y="4911480"/>
              <a:ext cx="539640" cy="539640"/>
            </a:xfrm>
            <a:prstGeom prst="rect">
              <a:avLst/>
            </a:prstGeom>
            <a:ln w="63360">
              <a:solidFill>
                <a:srgbClr val="333333"/>
              </a:solidFill>
              <a:round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scene3d>
              <a:camera prst="orthographicFront"/>
              <a:lightRig dir="t" rig="contrasting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50" name="Immagine 21" descr=""/>
            <p:cNvPicPr/>
            <p:nvPr/>
          </p:nvPicPr>
          <p:blipFill>
            <a:blip r:embed="rId8"/>
            <a:stretch/>
          </p:blipFill>
          <p:spPr>
            <a:xfrm>
              <a:off x="8181720" y="4911480"/>
              <a:ext cx="539640" cy="539640"/>
            </a:xfrm>
            <a:prstGeom prst="rect">
              <a:avLst/>
            </a:prstGeom>
            <a:ln w="63360">
              <a:solidFill>
                <a:srgbClr val="333333"/>
              </a:solidFill>
              <a:round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scene3d>
              <a:camera prst="orthographicFront"/>
              <a:lightRig dir="t" rig="contrasting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51" name="Group 8"/>
          <p:cNvGrpSpPr/>
          <p:nvPr/>
        </p:nvGrpSpPr>
        <p:grpSpPr>
          <a:xfrm>
            <a:off x="2714040" y="1533960"/>
            <a:ext cx="5194440" cy="3917160"/>
            <a:chOff x="2714040" y="1533960"/>
            <a:chExt cx="5194440" cy="3917160"/>
          </a:xfrm>
        </p:grpSpPr>
        <p:pic>
          <p:nvPicPr>
            <p:cNvPr id="152" name="Immagine 38" descr=""/>
            <p:cNvPicPr/>
            <p:nvPr/>
          </p:nvPicPr>
          <p:blipFill>
            <a:blip r:embed="rId9"/>
            <a:stretch/>
          </p:blipFill>
          <p:spPr>
            <a:xfrm>
              <a:off x="7368840" y="1611000"/>
              <a:ext cx="539640" cy="539640"/>
            </a:xfrm>
            <a:prstGeom prst="rect">
              <a:avLst/>
            </a:prstGeom>
            <a:ln w="63360">
              <a:solidFill>
                <a:srgbClr val="333333"/>
              </a:solidFill>
              <a:round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scene3d>
              <a:camera prst="orthographicFront"/>
              <a:lightRig dir="t" rig="contrasting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53" name="Immagine 39" descr=""/>
            <p:cNvPicPr/>
            <p:nvPr/>
          </p:nvPicPr>
          <p:blipFill>
            <a:blip r:embed="rId10"/>
            <a:stretch/>
          </p:blipFill>
          <p:spPr>
            <a:xfrm>
              <a:off x="7368840" y="4911480"/>
              <a:ext cx="539640" cy="539640"/>
            </a:xfrm>
            <a:prstGeom prst="rect">
              <a:avLst/>
            </a:prstGeom>
            <a:ln w="63360">
              <a:solidFill>
                <a:srgbClr val="333333"/>
              </a:solidFill>
              <a:round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scene3d>
              <a:camera prst="orthographicFront"/>
              <a:lightRig dir="t" rig="contrasting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54" name="Immagine 40" descr=""/>
            <p:cNvPicPr/>
            <p:nvPr/>
          </p:nvPicPr>
          <p:blipFill>
            <a:blip r:embed="rId11"/>
            <a:stretch/>
          </p:blipFill>
          <p:spPr>
            <a:xfrm>
              <a:off x="2718720" y="4911480"/>
              <a:ext cx="539640" cy="539640"/>
            </a:xfrm>
            <a:prstGeom prst="rect">
              <a:avLst/>
            </a:prstGeom>
            <a:ln w="63360">
              <a:solidFill>
                <a:srgbClr val="333333"/>
              </a:solidFill>
              <a:round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scene3d>
              <a:camera prst="orthographicFront"/>
              <a:lightRig dir="t" rig="contrasting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55" name="Immagine 41" descr=""/>
            <p:cNvPicPr/>
            <p:nvPr/>
          </p:nvPicPr>
          <p:blipFill>
            <a:blip r:embed="rId12"/>
            <a:stretch/>
          </p:blipFill>
          <p:spPr>
            <a:xfrm>
              <a:off x="2714040" y="1533960"/>
              <a:ext cx="539640" cy="539640"/>
            </a:xfrm>
            <a:prstGeom prst="rect">
              <a:avLst/>
            </a:prstGeom>
            <a:ln w="63360">
              <a:solidFill>
                <a:srgbClr val="333333"/>
              </a:solidFill>
              <a:round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scene3d>
              <a:camera prst="orthographicFront"/>
              <a:lightRig dir="t" rig="contrasting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56" name="Immagine 61" descr=""/>
          <p:cNvPicPr/>
          <p:nvPr/>
        </p:nvPicPr>
        <p:blipFill>
          <a:blip r:embed="rId13"/>
          <a:stretch/>
        </p:blipFill>
        <p:spPr>
          <a:xfrm>
            <a:off x="4165560" y="1136880"/>
            <a:ext cx="3001320" cy="2957040"/>
          </a:xfrm>
          <a:prstGeom prst="rect">
            <a:avLst/>
          </a:prstGeom>
          <a:ln>
            <a:noFill/>
          </a:ln>
        </p:spPr>
      </p:pic>
      <p:sp>
        <p:nvSpPr>
          <p:cNvPr id="157" name="CustomShape 9"/>
          <p:cNvSpPr/>
          <p:nvPr/>
        </p:nvSpPr>
        <p:spPr>
          <a:xfrm>
            <a:off x="149760" y="142560"/>
            <a:ext cx="2285280" cy="1931040"/>
          </a:xfrm>
          <a:prstGeom prst="wedgeEllipseCallout">
            <a:avLst>
              <a:gd name="adj1" fmla="val 10052"/>
              <a:gd name="adj2" fmla="val 73823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L’infrastruttura Docker di Intré è costituita da quattro host: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8" name="CustomShape 10"/>
          <p:cNvSpPr/>
          <p:nvPr/>
        </p:nvSpPr>
        <p:spPr>
          <a:xfrm>
            <a:off x="141480" y="131400"/>
            <a:ext cx="2303640" cy="1979640"/>
          </a:xfrm>
          <a:prstGeom prst="wedgeEllipseCallout">
            <a:avLst>
              <a:gd name="adj1" fmla="val 10291"/>
              <a:gd name="adj2" fmla="val 71864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Su ciascuno di essi è installato DOCKER COMMUNITY EDITION (DOCKER-CE)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9" name="CustomShape 11"/>
          <p:cNvSpPr/>
          <p:nvPr/>
        </p:nvSpPr>
        <p:spPr>
          <a:xfrm>
            <a:off x="146520" y="131400"/>
            <a:ext cx="2303640" cy="1979640"/>
          </a:xfrm>
          <a:prstGeom prst="wedgeEllipseCallout">
            <a:avLst>
              <a:gd name="adj1" fmla="val 10111"/>
              <a:gd name="adj2" fmla="val 72176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Sono organizzati in un cluster denominato SWARM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60" name="Immagine 28" descr=""/>
          <p:cNvPicPr/>
          <p:nvPr/>
        </p:nvPicPr>
        <p:blipFill>
          <a:blip r:embed="rId14"/>
          <a:stretch/>
        </p:blipFill>
        <p:spPr>
          <a:xfrm>
            <a:off x="785160" y="2045160"/>
            <a:ext cx="1872360" cy="3585960"/>
          </a:xfrm>
          <a:prstGeom prst="rect">
            <a:avLst/>
          </a:prstGeom>
          <a:ln>
            <a:noFill/>
          </a:ln>
        </p:spPr>
      </p:pic>
      <p:sp>
        <p:nvSpPr>
          <p:cNvPr id="161" name="CustomShape 12"/>
          <p:cNvSpPr/>
          <p:nvPr/>
        </p:nvSpPr>
        <p:spPr>
          <a:xfrm>
            <a:off x="163800" y="142560"/>
            <a:ext cx="2303640" cy="1979640"/>
          </a:xfrm>
          <a:prstGeom prst="wedgeEllipseCallout">
            <a:avLst>
              <a:gd name="adj1" fmla="val 9454"/>
              <a:gd name="adj2" fmla="val 72455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Achab è MANAGER dello SWARM. Gli altri sono WORKER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91" dur="indefinite" restart="never" nodeType="tmRoot">
          <p:childTnLst>
            <p:seq>
              <p:cTn id="192" dur="indefinite" nodeType="mainSeq"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9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0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20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21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nodeType="after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221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22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366120" y="6286680"/>
            <a:ext cx="7195680" cy="51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ffffff"/>
                </a:solidFill>
                <a:latin typeface="Open Sans"/>
                <a:ea typeface="Open Sans"/>
              </a:rPr>
              <a:t>Docker</a:t>
            </a:r>
            <a:endParaRPr b="0" lang="en-US" sz="1500" spc="-1" strike="noStrike">
              <a:latin typeface="Times New Roman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165600" y="133200"/>
            <a:ext cx="2100960" cy="1931040"/>
          </a:xfrm>
          <a:prstGeom prst="wedgeEllipseCallout">
            <a:avLst>
              <a:gd name="adj1" fmla="val 16213"/>
              <a:gd name="adj2" fmla="val 77465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L’accesso a docker su ciascun host è possibile tramite: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64" name="Immagine 7" descr=""/>
          <p:cNvPicPr/>
          <p:nvPr/>
        </p:nvPicPr>
        <p:blipFill>
          <a:blip r:embed="rId1"/>
          <a:stretch/>
        </p:blipFill>
        <p:spPr>
          <a:xfrm>
            <a:off x="2574360" y="244080"/>
            <a:ext cx="690840" cy="690840"/>
          </a:xfrm>
          <a:prstGeom prst="rect">
            <a:avLst/>
          </a:prstGeom>
          <a:ln>
            <a:noFill/>
          </a:ln>
        </p:spPr>
      </p:pic>
      <p:pic>
        <p:nvPicPr>
          <p:cNvPr id="165" name="Immagine 15" descr=""/>
          <p:cNvPicPr/>
          <p:nvPr/>
        </p:nvPicPr>
        <p:blipFill>
          <a:blip r:embed="rId2"/>
          <a:stretch/>
        </p:blipFill>
        <p:spPr>
          <a:xfrm>
            <a:off x="2574360" y="1096560"/>
            <a:ext cx="2100960" cy="685440"/>
          </a:xfrm>
          <a:prstGeom prst="rect">
            <a:avLst/>
          </a:prstGeom>
          <a:ln>
            <a:noFill/>
          </a:ln>
        </p:spPr>
      </p:pic>
      <p:pic>
        <p:nvPicPr>
          <p:cNvPr id="166" name="Immagine 18" descr=""/>
          <p:cNvPicPr/>
          <p:nvPr/>
        </p:nvPicPr>
        <p:blipFill>
          <a:blip r:embed="rId3"/>
          <a:stretch/>
        </p:blipFill>
        <p:spPr>
          <a:xfrm>
            <a:off x="2574360" y="2405160"/>
            <a:ext cx="5966280" cy="3355920"/>
          </a:xfrm>
          <a:prstGeom prst="rect">
            <a:avLst/>
          </a:prstGeom>
          <a:ln>
            <a:noFill/>
          </a:ln>
        </p:spPr>
      </p:pic>
      <p:sp>
        <p:nvSpPr>
          <p:cNvPr id="167" name="TextShape 3"/>
          <p:cNvSpPr txBox="1"/>
          <p:nvPr/>
        </p:nvSpPr>
        <p:spPr>
          <a:xfrm>
            <a:off x="3420720" y="213120"/>
            <a:ext cx="5582160" cy="938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0" lang="it-IT" sz="1600" spc="-1" strike="noStrike">
                <a:solidFill>
                  <a:srgbClr val="ffffff"/>
                </a:solidFill>
                <a:latin typeface="Open Sans Light"/>
                <a:ea typeface="Open Sans Light"/>
              </a:rPr>
              <a:t>Con utente locale all’host e certificato per l’uso di docker e docker compose a linea di comando</a:t>
            </a:r>
            <a:endParaRPr b="0" lang="it-IT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CustomShape 4"/>
          <p:cNvSpPr/>
          <p:nvPr/>
        </p:nvSpPr>
        <p:spPr>
          <a:xfrm>
            <a:off x="4675680" y="1096560"/>
            <a:ext cx="4178880" cy="122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0" lang="en-US" sz="1600" spc="-1" strike="noStrike">
                <a:solidFill>
                  <a:srgbClr val="ffffff"/>
                </a:solidFill>
                <a:latin typeface="Open Sans Light"/>
                <a:ea typeface="Open Sans Light"/>
              </a:rPr>
              <a:t>Interfaccia web accessibile all’indirizzo http://&lt;hostname&gt;:9000 oppure http(s)://achab.intre.it/portainer usando le proprie credenziali di rete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169" name="Immagine 8" descr=""/>
          <p:cNvPicPr/>
          <p:nvPr/>
        </p:nvPicPr>
        <p:blipFill>
          <a:blip r:embed="rId4"/>
          <a:stretch/>
        </p:blipFill>
        <p:spPr>
          <a:xfrm>
            <a:off x="784800" y="2044800"/>
            <a:ext cx="1872360" cy="3585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1" dur="indefinite" restart="never" nodeType="tmRoot">
          <p:childTnLst>
            <p:seq>
              <p:cTn id="232" dur="indefinite" nodeType="mainSeq"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23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Presentazioni_I3</Template>
  <TotalTime>582</TotalTime>
  <Application>Collabora_Office/5.3.10.39$Linux_X86_64 LibreOffice_project/150d6f4e7490b06ff7c1c9062f718a1afe446afd</Application>
  <Words>679</Words>
  <Paragraphs>102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2018-01-21T16:37:34Z</dcterms:created>
  <dc:creator>Percivaldi Daniele</dc:creator>
  <dc:description/>
  <dc:language>en-US</dc:language>
  <cp:lastModifiedBy>Percivaldi Daniele</cp:lastModifiedBy>
  <dcterms:modified xsi:type="dcterms:W3CDTF">2018-02-13T14:47:48Z</dcterms:modified>
  <cp:revision>60</cp:revision>
  <dc:subject/>
  <dc:title>Presentazioni i3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3</vt:i4>
  </property>
  <property fmtid="{D5CDD505-2E9C-101B-9397-08002B2CF9AE}" pid="7" name="Notes">
    <vt:i4>5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14</vt:i4>
  </property>
</Properties>
</file>