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handoutMasterIdLst>
    <p:handoutMasterId r:id="rId17"/>
  </p:handoutMasterIdLst>
  <p:sldIdLst>
    <p:sldId id="256" r:id="rId2"/>
    <p:sldId id="257" r:id="rId3"/>
    <p:sldId id="291" r:id="rId4"/>
    <p:sldId id="258" r:id="rId5"/>
    <p:sldId id="290" r:id="rId6"/>
    <p:sldId id="289" r:id="rId7"/>
    <p:sldId id="285" r:id="rId8"/>
    <p:sldId id="284" r:id="rId9"/>
    <p:sldId id="287" r:id="rId10"/>
    <p:sldId id="286" r:id="rId11"/>
    <p:sldId id="288" r:id="rId12"/>
    <p:sldId id="292" r:id="rId13"/>
    <p:sldId id="283" r:id="rId14"/>
    <p:sldId id="280" r:id="rId15"/>
  </p:sldIdLst>
  <p:sldSz cx="9144000" cy="6858000" type="screen4x3"/>
  <p:notesSz cx="6858000" cy="9144000"/>
  <p:embeddedFontLst>
    <p:embeddedFont>
      <p:font typeface="Open Sans"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Open Sans Light" panose="020B0604020202020204" charset="0"/>
      <p:regular r:id="rId26"/>
      <p:italic r:id="rId27"/>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lpi Claudio" initials="VC" lastIdx="3" clrIdx="0">
    <p:extLst>
      <p:ext uri="{19B8F6BF-5375-455C-9EA6-DF929625EA0E}">
        <p15:presenceInfo xmlns:p15="http://schemas.microsoft.com/office/powerpoint/2012/main" userId="S-1-5-21-1690626635-583023436-2423423392-1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BB"/>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14" d="100"/>
          <a:sy n="114" d="100"/>
        </p:scale>
        <p:origin x="948" y="-36"/>
      </p:cViewPr>
      <p:guideLst/>
    </p:cSldViewPr>
  </p:slideViewPr>
  <p:outlineViewPr>
    <p:cViewPr>
      <p:scale>
        <a:sx n="33" d="100"/>
        <a:sy n="33" d="100"/>
      </p:scale>
      <p:origin x="0" y="-303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1D8630-9237-4BE7-9AFA-F1C8E44CEE44}" type="datetimeFigureOut">
              <a:rPr lang="it-IT" smtClean="0"/>
              <a:t>07/02/2018</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D67E5A-45CA-4EDD-AEBA-067149AFF583}" type="slidenum">
              <a:rPr lang="it-IT" smtClean="0"/>
              <a:t>‹N›</a:t>
            </a:fld>
            <a:endParaRPr lang="it-IT"/>
          </a:p>
        </p:txBody>
      </p:sp>
    </p:spTree>
    <p:extLst>
      <p:ext uri="{BB962C8B-B14F-4D97-AF65-F5344CB8AC3E}">
        <p14:creationId xmlns:p14="http://schemas.microsoft.com/office/powerpoint/2010/main" val="26933799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F9ACC-C21F-4FB7-9E0A-95AB9ECDE2E6}" type="datetimeFigureOut">
              <a:rPr lang="it-IT" smtClean="0"/>
              <a:t>07/02/2018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4DCD6-DEC0-4D63-A891-EB2CCC98DDA2}" type="slidenum">
              <a:rPr lang="it-IT" smtClean="0"/>
              <a:t>‹N›</a:t>
            </a:fld>
            <a:endParaRPr lang="it-IT"/>
          </a:p>
        </p:txBody>
      </p:sp>
    </p:spTree>
    <p:extLst>
      <p:ext uri="{BB962C8B-B14F-4D97-AF65-F5344CB8AC3E}">
        <p14:creationId xmlns:p14="http://schemas.microsoft.com/office/powerpoint/2010/main" val="41515770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863145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07432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86323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67876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85081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7415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42073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85890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601446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3745541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resentazione sfondo blu">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sp>
        <p:nvSpPr>
          <p:cNvPr id="11" name="Title 1"/>
          <p:cNvSpPr>
            <a:spLocks noGrp="1"/>
          </p:cNvSpPr>
          <p:nvPr>
            <p:ph type="ctrTitle" hasCustomPrompt="1"/>
          </p:nvPr>
        </p:nvSpPr>
        <p:spPr>
          <a:xfrm>
            <a:off x="470630" y="1613619"/>
            <a:ext cx="8198250" cy="1095292"/>
          </a:xfrm>
          <a:prstGeom prst="rect">
            <a:avLst/>
          </a:prstGeom>
        </p:spPr>
        <p:txBody>
          <a:bodyPr/>
          <a:lstStyle>
            <a:lvl1pPr algn="l">
              <a:lnSpc>
                <a:spcPct val="120000"/>
              </a:lnSpc>
              <a:defRPr sz="6500" b="1" i="0" baseline="0">
                <a:solidFill>
                  <a:schemeClr val="bg1"/>
                </a:solidFill>
                <a:latin typeface="Open Sans" charset="0"/>
                <a:ea typeface="Open Sans" charset="0"/>
                <a:cs typeface="Open Sans" charset="0"/>
              </a:defRPr>
            </a:lvl1pPr>
          </a:lstStyle>
          <a:p>
            <a:r>
              <a:rPr lang="en-US" dirty="0"/>
              <a:t>GOLANG</a:t>
            </a:r>
            <a:endParaRPr lang="it-IT" dirty="0"/>
          </a:p>
        </p:txBody>
      </p:sp>
      <p:sp>
        <p:nvSpPr>
          <p:cNvPr id="5" name="Segnaposto testo 4"/>
          <p:cNvSpPr>
            <a:spLocks noGrp="1"/>
          </p:cNvSpPr>
          <p:nvPr>
            <p:ph type="body" sz="quarter" idx="10" hasCustomPrompt="1"/>
          </p:nvPr>
        </p:nvSpPr>
        <p:spPr>
          <a:xfrm>
            <a:off x="470630" y="2893560"/>
            <a:ext cx="8198708" cy="1091585"/>
          </a:xfrm>
          <a:prstGeom prst="rect">
            <a:avLst/>
          </a:prstGeom>
        </p:spPr>
        <p:txBody>
          <a:bodyPr/>
          <a:lstStyle>
            <a:lvl1pPr marL="0" indent="0">
              <a:lnSpc>
                <a:spcPct val="120000"/>
              </a:lnSpc>
              <a:buNone/>
              <a:defRPr sz="36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pic>
        <p:nvPicPr>
          <p:cNvPr id="3" name="Immagine 2">
            <a:extLst>
              <a:ext uri="{FF2B5EF4-FFF2-40B4-BE49-F238E27FC236}">
                <a16:creationId xmlns:a16="http://schemas.microsoft.com/office/drawing/2014/main" id="{C84E3466-8C16-421B-BF0F-8670DF0DDD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31" y="4819650"/>
            <a:ext cx="3810000" cy="2038350"/>
          </a:xfrm>
          <a:prstGeom prst="rect">
            <a:avLst/>
          </a:prstGeom>
        </p:spPr>
      </p:pic>
    </p:spTree>
    <p:extLst>
      <p:ext uri="{BB962C8B-B14F-4D97-AF65-F5344CB8AC3E}">
        <p14:creationId xmlns:p14="http://schemas.microsoft.com/office/powerpoint/2010/main" val="256580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8" name="Segnaposto testo 7"/>
          <p:cNvSpPr>
            <a:spLocks noGrp="1"/>
          </p:cNvSpPr>
          <p:nvPr>
            <p:ph type="body" sz="quarter" idx="12" hasCustomPrompt="1"/>
          </p:nvPr>
        </p:nvSpPr>
        <p:spPr>
          <a:xfrm>
            <a:off x="469900" y="1624165"/>
            <a:ext cx="8196263" cy="1064443"/>
          </a:xfrm>
          <a:prstGeom prst="rect">
            <a:avLst/>
          </a:prstGeom>
        </p:spPr>
        <p:txBody>
          <a:bodyPr/>
          <a:lstStyle>
            <a:lvl1pPr marL="0" indent="0">
              <a:lnSpc>
                <a:spcPct val="120000"/>
              </a:lnSpc>
              <a:buFont typeface="Arial" panose="020B0604020202020204" pitchFamily="34" charset="0"/>
              <a:buNone/>
              <a:defRPr sz="5400" i="1">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buFont typeface="Arial" panose="020B0604020202020204" pitchFamily="34" charset="0"/>
              <a:buNone/>
            </a:pP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«Cit.</a:t>
            </a:r>
            <a:r>
              <a:rPr lang="it-IT" sz="5400" b="0" i="1" kern="1200" baseline="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 l</a:t>
            </a: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a forma non deve andare oltre</a:t>
            </a:r>
            <a:r>
              <a:rPr lang="it-IT" sz="5400" b="0" i="1" kern="1200" baseline="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la sua funzione»</a:t>
            </a:r>
            <a:endParaRPr lang="it-IT" sz="5400" i="1"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2610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 immaigne di sfondo">
    <p:bg>
      <p:bgRef idx="1001">
        <a:schemeClr val="bg2"/>
      </p:bgRef>
    </p:bg>
    <p:spTree>
      <p:nvGrpSpPr>
        <p:cNvPr id="1" name=""/>
        <p:cNvGrpSpPr/>
        <p:nvPr/>
      </p:nvGrpSpPr>
      <p:grpSpPr>
        <a:xfrm>
          <a:off x="0" y="0"/>
          <a:ext cx="0" cy="0"/>
          <a:chOff x="0" y="0"/>
          <a:chExt cx="0" cy="0"/>
        </a:xfrm>
      </p:grpSpPr>
      <p:pic>
        <p:nvPicPr>
          <p:cNvPr id="19" name="Immagin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egnaposto immagine 15"/>
          <p:cNvSpPr>
            <a:spLocks noGrp="1"/>
          </p:cNvSpPr>
          <p:nvPr>
            <p:ph type="pic" sz="quarter" idx="12"/>
          </p:nvPr>
        </p:nvSpPr>
        <p:spPr>
          <a:xfrm>
            <a:off x="0" y="0"/>
            <a:ext cx="9144000" cy="6858000"/>
          </a:xfrm>
          <a:prstGeom prst="rect">
            <a:avLst/>
          </a:prstGeom>
        </p:spPr>
        <p:txBody>
          <a:bodyPr/>
          <a:lstStyle/>
          <a:p>
            <a:r>
              <a:rPr lang="it-IT"/>
              <a:t>Fare clic sull'icona per inserire un'immagine</a:t>
            </a:r>
          </a:p>
        </p:txBody>
      </p:sp>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2"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21" name="Segnaposto testo 20"/>
          <p:cNvSpPr>
            <a:spLocks noGrp="1"/>
          </p:cNvSpPr>
          <p:nvPr>
            <p:ph type="body" sz="quarter" idx="13" hasCustomPrompt="1"/>
          </p:nvPr>
        </p:nvSpPr>
        <p:spPr>
          <a:xfrm>
            <a:off x="472281" y="395643"/>
            <a:ext cx="8199438" cy="1050925"/>
          </a:xfrm>
          <a:prstGeom prst="rect">
            <a:avLst/>
          </a:prstGeom>
        </p:spPr>
        <p:txBody>
          <a:bodyPr/>
          <a:lstStyle>
            <a:lvl1pPr marL="0" indent="0">
              <a:buFont typeface="Arial" panose="020B0604020202020204" pitchFamily="34" charset="0"/>
              <a:buNone/>
              <a:defRPr sz="5400" i="1"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buFont typeface="Arial" panose="020B0604020202020204" pitchFamily="34" charset="0"/>
              <a:buNone/>
            </a:pPr>
            <a:r>
              <a:rPr lang="it-IT" sz="5400" b="0" i="1" kern="12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«Slide</a:t>
            </a:r>
            <a:r>
              <a:rPr lang="it-IT" sz="5400" b="0" i="1" kern="1200" baseline="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 per immagini di sfondo + pannello opacizzato per mantenere la leggibilità del testo</a:t>
            </a:r>
            <a:r>
              <a:rPr lang="it-IT" sz="5400" b="0" i="1" kern="12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it-IT" sz="5400" i="1"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294805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presentazione sfondo bianc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8" name="Title 1"/>
          <p:cNvSpPr>
            <a:spLocks noGrp="1"/>
          </p:cNvSpPr>
          <p:nvPr>
            <p:ph type="ctrTitle" hasCustomPrompt="1"/>
          </p:nvPr>
        </p:nvSpPr>
        <p:spPr>
          <a:xfrm>
            <a:off x="470630" y="1613618"/>
            <a:ext cx="8198250" cy="1088639"/>
          </a:xfrm>
          <a:prstGeom prst="rect">
            <a:avLst/>
          </a:prstGeom>
        </p:spPr>
        <p:txBody>
          <a:bodyPr/>
          <a:lstStyle>
            <a:lvl1pPr algn="l">
              <a:lnSpc>
                <a:spcPct val="120000"/>
              </a:lnSpc>
              <a:defRPr sz="6500" b="1" i="0" baseline="0">
                <a:solidFill>
                  <a:srgbClr val="0061BB"/>
                </a:solidFill>
                <a:latin typeface="Open Sans" charset="0"/>
                <a:ea typeface="Open Sans" charset="0"/>
                <a:cs typeface="Open Sans" charset="0"/>
              </a:defRPr>
            </a:lvl1pPr>
          </a:lstStyle>
          <a:p>
            <a:r>
              <a:rPr lang="en-US"/>
              <a:t>Titolo</a:t>
            </a:r>
            <a:endParaRPr lang="it-IT" dirty="0"/>
          </a:p>
        </p:txBody>
      </p:sp>
      <p:sp>
        <p:nvSpPr>
          <p:cNvPr id="8" name="Segnaposto testo 4"/>
          <p:cNvSpPr>
            <a:spLocks noGrp="1"/>
          </p:cNvSpPr>
          <p:nvPr>
            <p:ph type="body" sz="quarter" idx="11" hasCustomPrompt="1"/>
          </p:nvPr>
        </p:nvSpPr>
        <p:spPr>
          <a:xfrm>
            <a:off x="470630" y="2893560"/>
            <a:ext cx="8198708" cy="1091585"/>
          </a:xfrm>
          <a:prstGeom prst="rect">
            <a:avLst/>
          </a:prstGeom>
        </p:spPr>
        <p:txBody>
          <a:bodyPr/>
          <a:lstStyle>
            <a:lvl1pPr marL="0" indent="0">
              <a:lnSpc>
                <a:spcPct val="120000"/>
              </a:lnSpc>
              <a:buNone/>
              <a:defRPr sz="3600" b="0"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Tree>
    <p:extLst>
      <p:ext uri="{BB962C8B-B14F-4D97-AF65-F5344CB8AC3E}">
        <p14:creationId xmlns:p14="http://schemas.microsoft.com/office/powerpoint/2010/main" val="353386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sezione sf. blu">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1" name="Title 1"/>
          <p:cNvSpPr>
            <a:spLocks noGrp="1"/>
          </p:cNvSpPr>
          <p:nvPr>
            <p:ph type="ctrTitle" hasCustomPrompt="1"/>
          </p:nvPr>
        </p:nvSpPr>
        <p:spPr>
          <a:xfrm>
            <a:off x="470630" y="1613619"/>
            <a:ext cx="8198250" cy="1095292"/>
          </a:xfrm>
          <a:prstGeom prst="rect">
            <a:avLst/>
          </a:prstGeom>
        </p:spPr>
        <p:txBody>
          <a:bodyPr/>
          <a:lstStyle>
            <a:lvl1pPr algn="l">
              <a:lnSpc>
                <a:spcPct val="120000"/>
              </a:lnSpc>
              <a:defRPr sz="4800" b="1" i="0" baseline="0">
                <a:solidFill>
                  <a:schemeClr val="bg1"/>
                </a:solidFill>
                <a:latin typeface="Open Sans" charset="0"/>
                <a:ea typeface="Open Sans" charset="0"/>
                <a:cs typeface="Open Sans" charset="0"/>
              </a:defRPr>
            </a:lvl1pPr>
          </a:lstStyle>
          <a:p>
            <a:r>
              <a:rPr lang="en-US"/>
              <a:t>Titolo sezione</a:t>
            </a:r>
            <a:endParaRPr lang="it-IT" dirty="0"/>
          </a:p>
        </p:txBody>
      </p:sp>
      <p:sp>
        <p:nvSpPr>
          <p:cNvPr id="5" name="Segnaposto testo 4"/>
          <p:cNvSpPr>
            <a:spLocks noGrp="1"/>
          </p:cNvSpPr>
          <p:nvPr>
            <p:ph type="body" sz="quarter" idx="10" hasCustomPrompt="1"/>
          </p:nvPr>
        </p:nvSpPr>
        <p:spPr>
          <a:xfrm>
            <a:off x="470630" y="2893560"/>
            <a:ext cx="8198708" cy="1091585"/>
          </a:xfrm>
          <a:prstGeom prst="rect">
            <a:avLst/>
          </a:prstGeom>
        </p:spPr>
        <p:txBody>
          <a:bodyPr/>
          <a:lstStyle>
            <a:lvl1pPr marL="0" indent="0">
              <a:lnSpc>
                <a:spcPct val="120000"/>
              </a:lnSpc>
              <a:buNone/>
              <a:defRPr sz="2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
        <p:nvSpPr>
          <p:cNvPr id="14" name="Segnaposto piè di pagina 5"/>
          <p:cNvSpPr>
            <a:spLocks noGrp="1"/>
          </p:cNvSpPr>
          <p:nvPr>
            <p:ph type="ftr" sz="quarter" idx="11"/>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Tree>
    <p:extLst>
      <p:ext uri="{BB962C8B-B14F-4D97-AF65-F5344CB8AC3E}">
        <p14:creationId xmlns:p14="http://schemas.microsoft.com/office/powerpoint/2010/main" val="246249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sezione sfondo bianc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8" name="Title 1"/>
          <p:cNvSpPr>
            <a:spLocks noGrp="1"/>
          </p:cNvSpPr>
          <p:nvPr>
            <p:ph type="ctrTitle" hasCustomPrompt="1"/>
          </p:nvPr>
        </p:nvSpPr>
        <p:spPr>
          <a:xfrm>
            <a:off x="470630" y="1613618"/>
            <a:ext cx="8198250" cy="1088639"/>
          </a:xfrm>
          <a:prstGeom prst="rect">
            <a:avLst/>
          </a:prstGeom>
        </p:spPr>
        <p:txBody>
          <a:bodyPr/>
          <a:lstStyle>
            <a:lvl1pPr algn="l">
              <a:lnSpc>
                <a:spcPct val="120000"/>
              </a:lnSpc>
              <a:defRPr sz="4800" b="1" i="0" baseline="0">
                <a:solidFill>
                  <a:srgbClr val="0061BB"/>
                </a:solidFill>
                <a:latin typeface="Open Sans" charset="0"/>
                <a:ea typeface="Open Sans" charset="0"/>
                <a:cs typeface="Open Sans" charset="0"/>
              </a:defRPr>
            </a:lvl1pPr>
          </a:lstStyle>
          <a:p>
            <a:r>
              <a:rPr lang="en-US"/>
              <a:t>Titolo sezione</a:t>
            </a:r>
            <a:endParaRPr lang="it-IT" dirty="0"/>
          </a:p>
        </p:txBody>
      </p:sp>
      <p:sp>
        <p:nvSpPr>
          <p:cNvPr id="8" name="Segnaposto testo 4"/>
          <p:cNvSpPr>
            <a:spLocks noGrp="1"/>
          </p:cNvSpPr>
          <p:nvPr>
            <p:ph type="body" sz="quarter" idx="11" hasCustomPrompt="1"/>
          </p:nvPr>
        </p:nvSpPr>
        <p:spPr>
          <a:xfrm>
            <a:off x="470630" y="2893560"/>
            <a:ext cx="8198708" cy="1091585"/>
          </a:xfrm>
          <a:prstGeom prst="rect">
            <a:avLst/>
          </a:prstGeom>
        </p:spPr>
        <p:txBody>
          <a:bodyPr/>
          <a:lstStyle>
            <a:lvl1pPr marL="0" indent="0">
              <a:lnSpc>
                <a:spcPct val="120000"/>
              </a:lnSpc>
              <a:buNone/>
              <a:defRPr sz="2800" b="0"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sezione facoltativo (*)</a:t>
            </a:r>
          </a:p>
        </p:txBody>
      </p:sp>
    </p:spTree>
    <p:extLst>
      <p:ext uri="{BB962C8B-B14F-4D97-AF65-F5344CB8AC3E}">
        <p14:creationId xmlns:p14="http://schemas.microsoft.com/office/powerpoint/2010/main" val="256845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lenco puntato">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9" name="Segnaposto testo 8"/>
          <p:cNvSpPr>
            <a:spLocks noGrp="1"/>
          </p:cNvSpPr>
          <p:nvPr>
            <p:ph type="body" sz="quarter" idx="11" hasCustomPrompt="1"/>
          </p:nvPr>
        </p:nvSpPr>
        <p:spPr>
          <a:xfrm>
            <a:off x="469900" y="1611629"/>
            <a:ext cx="8196263" cy="4401207"/>
          </a:xfrm>
          <a:prstGeom prst="rect">
            <a:avLst/>
          </a:prstGeom>
        </p:spPr>
        <p:txBody>
          <a:bodyPr/>
          <a:lstStyle>
            <a:lvl1pPr marL="285750" indent="-285750">
              <a:buFont typeface="Arial" panose="020B0604020202020204" pitchFamily="34" charset="0"/>
              <a:buChar char="•"/>
              <a:defRPr sz="2800"/>
            </a:lvl1pPr>
          </a:lstStyle>
          <a:p>
            <a:pPr marL="285750" indent="-285750">
              <a:buFont typeface="Arial" panose="020B0604020202020204" pitchFamily="34" charset="0"/>
              <a:buChar char="•"/>
            </a:pPr>
            <a:r>
              <a:rPr lang="it-IT" sz="2400">
                <a:solidFill>
                  <a:srgbClr val="0C0C0C"/>
                </a:solidFill>
                <a:latin typeface="Open Sans" panose="020B0606030504020204" pitchFamily="34" charset="0"/>
                <a:ea typeface="Open Sans" panose="020B0606030504020204" pitchFamily="34" charset="0"/>
                <a:cs typeface="Open Sans" panose="020B0606030504020204" pitchFamily="34" charset="0"/>
              </a:rPr>
              <a:t>Esempio di </a:t>
            </a:r>
            <a:r>
              <a:rPr lang="it-IT" sz="2400" b="1">
                <a:solidFill>
                  <a:srgbClr val="0C0C0C"/>
                </a:solidFill>
                <a:latin typeface="Open Sans" panose="020B0606030504020204" pitchFamily="34" charset="0"/>
                <a:ea typeface="Open Sans" panose="020B0606030504020204" pitchFamily="34" charset="0"/>
                <a:cs typeface="Open Sans" panose="020B0606030504020204" pitchFamily="34" charset="0"/>
              </a:rPr>
              <a:t>elenco puntato</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Lorem ipsum dolor sit amet</a:t>
            </a:r>
          </a:p>
          <a:p>
            <a:pPr marL="285750" indent="-285750">
              <a:buFont typeface="Arial" panose="020B0604020202020204" pitchFamily="34" charset="0"/>
              <a:buChar char="•"/>
            </a:pPr>
            <a:r>
              <a:rPr lang="it-IT" sz="2400" b="0" i="0" kern="1200">
                <a:solidFill>
                  <a:srgbClr val="0C0C0C"/>
                </a:solidFill>
                <a:effectLst/>
                <a:latin typeface="Open Sans" panose="020B0606030504020204" pitchFamily="34" charset="0"/>
                <a:ea typeface="Open Sans" panose="020B0606030504020204" pitchFamily="34" charset="0"/>
                <a:cs typeface="Open Sans" panose="020B0606030504020204" pitchFamily="34" charset="0"/>
              </a:rPr>
              <a:t>Consectetur</a:t>
            </a: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adipiscing elit</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Sed do eiusmod tempor incididunt </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Ut labore et dolore </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Magna aliqua</a:t>
            </a:r>
            <a:endPar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162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sottotiolo, paragraf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1"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sp>
        <p:nvSpPr>
          <p:cNvPr id="9" name="Segnaposto testo 8"/>
          <p:cNvSpPr>
            <a:spLocks noGrp="1"/>
          </p:cNvSpPr>
          <p:nvPr>
            <p:ph type="body" sz="quarter" idx="11" hasCustomPrompt="1"/>
          </p:nvPr>
        </p:nvSpPr>
        <p:spPr>
          <a:xfrm>
            <a:off x="477376" y="1642897"/>
            <a:ext cx="8189547" cy="1420610"/>
          </a:xfrm>
          <a:prstGeom prst="rect">
            <a:avLst/>
          </a:prstGeom>
        </p:spPr>
        <p:txBody>
          <a:bodyPr/>
          <a:lstStyle>
            <a:lvl1pPr marL="0" indent="0">
              <a:lnSpc>
                <a:spcPct val="120000"/>
              </a:lnSpc>
              <a:buFont typeface="Arial" panose="020B0604020202020204" pitchFamily="34" charset="0"/>
              <a:buNone/>
              <a:defRPr sz="2400">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ct val="120000"/>
              </a:lnSpc>
              <a:buFont typeface="Arial" panose="020B0604020202020204" pitchFamily="34" charset="0"/>
              <a:buNone/>
            </a:pPr>
            <a:r>
              <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rPr>
              <a:t>Sottotitolo </a:t>
            </a: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Lorem ipsum dolor sit amet, consectetur adipiscing elit, sed do eiusmod tempor incididunt ut labore et dolore magna aliqua.</a:t>
            </a:r>
            <a:endPar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Segnaposto testo 15"/>
          <p:cNvSpPr>
            <a:spLocks noGrp="1"/>
          </p:cNvSpPr>
          <p:nvPr>
            <p:ph type="body" sz="quarter" idx="12" hasCustomPrompt="1"/>
          </p:nvPr>
        </p:nvSpPr>
        <p:spPr>
          <a:xfrm>
            <a:off x="470630" y="3208096"/>
            <a:ext cx="6789979" cy="2804741"/>
          </a:xfrm>
          <a:prstGeom prst="rect">
            <a:avLst/>
          </a:prstGeom>
        </p:spPr>
        <p:txBody>
          <a:bodyPr/>
          <a:lstStyle>
            <a:lvl1pPr marL="0" indent="0">
              <a:lnSpc>
                <a:spcPct val="120000"/>
              </a:lnSpc>
              <a:buFont typeface="Arial" panose="020B0604020202020204" pitchFamily="34" charset="0"/>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lnSpc>
                <a:spcPct val="120000"/>
              </a:lnSpc>
              <a:buFont typeface="Arial" panose="020B0604020202020204" pitchFamily="34" charset="0"/>
              <a:buNone/>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it-IT" sz="2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4185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sottotitolo, paragrafo due colonne">
    <p:spTree>
      <p:nvGrpSpPr>
        <p:cNvPr id="1" name=""/>
        <p:cNvGrpSpPr/>
        <p:nvPr/>
      </p:nvGrpSpPr>
      <p:grpSpPr>
        <a:xfrm>
          <a:off x="0" y="0"/>
          <a:ext cx="0" cy="0"/>
          <a:chOff x="0" y="0"/>
          <a:chExt cx="0" cy="0"/>
        </a:xfrm>
      </p:grpSpPr>
      <p:sp>
        <p:nvSpPr>
          <p:cNvPr id="16" name="Segnaposto testo 8"/>
          <p:cNvSpPr>
            <a:spLocks noGrp="1"/>
          </p:cNvSpPr>
          <p:nvPr>
            <p:ph type="body" sz="quarter" idx="11" hasCustomPrompt="1"/>
          </p:nvPr>
        </p:nvSpPr>
        <p:spPr>
          <a:xfrm>
            <a:off x="477376" y="1642897"/>
            <a:ext cx="8189547" cy="643358"/>
          </a:xfrm>
          <a:prstGeom prst="rect">
            <a:avLst/>
          </a:prstGeom>
        </p:spPr>
        <p:txBody>
          <a:bodyPr/>
          <a:lstStyle>
            <a:lvl1pPr marL="0" indent="0">
              <a:lnSpc>
                <a:spcPct val="120000"/>
              </a:lnSpc>
              <a:buFont typeface="Arial" panose="020B0604020202020204" pitchFamily="34" charset="0"/>
              <a:buNone/>
              <a:defRPr sz="2400" baseline="0">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ct val="120000"/>
              </a:lnSpc>
              <a:buFont typeface="Arial" panose="020B0604020202020204" pitchFamily="34" charset="0"/>
              <a:buNone/>
            </a:pPr>
            <a:r>
              <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rPr>
              <a:t>Sottotitolo di pagina con testo su due colonne</a:t>
            </a:r>
          </a:p>
        </p:txBody>
      </p:sp>
      <p:sp>
        <p:nvSpPr>
          <p:cNvPr id="12"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7" name="Segnaposto testo 6"/>
          <p:cNvSpPr>
            <a:spLocks noGrp="1"/>
          </p:cNvSpPr>
          <p:nvPr>
            <p:ph type="body" sz="quarter" idx="12" hasCustomPrompt="1"/>
          </p:nvPr>
        </p:nvSpPr>
        <p:spPr>
          <a:xfrm>
            <a:off x="470630" y="2445858"/>
            <a:ext cx="8188325" cy="3632827"/>
          </a:xfrm>
          <a:prstGeom prst="rect">
            <a:avLst/>
          </a:prstGeom>
        </p:spPr>
        <p:txBody>
          <a:bodyPr numCol="2" spcCol="360000"/>
          <a:lstStyle>
            <a:lvl1pPr marL="0" indent="0">
              <a:lnSpc>
                <a:spcPct val="120000"/>
              </a:lnSpc>
              <a:buFont typeface="Arial" panose="020B0604020202020204" pitchFamily="34" charset="0"/>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lnSpc>
                <a:spcPct val="120000"/>
              </a:lnSpc>
              <a:buFont typeface="Arial" panose="020B0604020202020204" pitchFamily="34" charset="0"/>
              <a:buNone/>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a:t>
            </a:r>
            <a:endParaRPr lang="it-IT" sz="2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6624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sto sinistra, immagine destra">
    <p:spTree>
      <p:nvGrpSpPr>
        <p:cNvPr id="1" name=""/>
        <p:cNvGrpSpPr/>
        <p:nvPr/>
      </p:nvGrpSpPr>
      <p:grpSpPr>
        <a:xfrm>
          <a:off x="0" y="0"/>
          <a:ext cx="0" cy="0"/>
          <a:chOff x="0" y="0"/>
          <a:chExt cx="0" cy="0"/>
        </a:xfrm>
      </p:grpSpPr>
      <p:sp>
        <p:nvSpPr>
          <p:cNvPr id="19" name="Segnaposto immagine 18"/>
          <p:cNvSpPr>
            <a:spLocks noGrp="1"/>
          </p:cNvSpPr>
          <p:nvPr>
            <p:ph type="pic" sz="quarter" idx="14"/>
          </p:nvPr>
        </p:nvSpPr>
        <p:spPr>
          <a:xfrm>
            <a:off x="4640263" y="0"/>
            <a:ext cx="4503737" cy="6858000"/>
          </a:xfrm>
          <a:prstGeom prst="rect">
            <a:avLst/>
          </a:prstGeom>
        </p:spPr>
        <p:txBody>
          <a:bodyPr/>
          <a:lstStyle/>
          <a:p>
            <a:r>
              <a:rPr lang="it-IT"/>
              <a:t>Fare clic sull'icona per inserire un'immagine</a:t>
            </a: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2" name="Title 1"/>
          <p:cNvSpPr>
            <a:spLocks noGrp="1"/>
          </p:cNvSpPr>
          <p:nvPr>
            <p:ph type="ctrTitle" hasCustomPrompt="1"/>
          </p:nvPr>
        </p:nvSpPr>
        <p:spPr>
          <a:xfrm>
            <a:off x="470629" y="366550"/>
            <a:ext cx="4005837" cy="1127147"/>
          </a:xfrm>
          <a:prstGeom prst="rect">
            <a:avLst/>
          </a:prstGeom>
        </p:spPr>
        <p:txBody>
          <a:bodyPr/>
          <a:lstStyle>
            <a:lvl1pPr algn="l">
              <a:lnSpc>
                <a:spcPct val="120000"/>
              </a:lnSpc>
              <a:defRPr sz="3600" b="1" i="0" baseline="0">
                <a:solidFill>
                  <a:srgbClr val="0061BB"/>
                </a:solidFill>
                <a:latin typeface="Open Sans" charset="0"/>
                <a:ea typeface="Open Sans" charset="0"/>
                <a:cs typeface="Open Sans" charset="0"/>
              </a:defRPr>
            </a:lvl1pPr>
          </a:lstStyle>
          <a:p>
            <a:r>
              <a:rPr lang="en-US"/>
              <a:t>Titolo di pagina</a:t>
            </a:r>
            <a:br>
              <a:rPr lang="en-US"/>
            </a:br>
            <a:r>
              <a:rPr lang="en-US"/>
              <a:t>con img a dx</a:t>
            </a:r>
            <a:endParaRPr lang="it-IT" dirty="0"/>
          </a:p>
        </p:txBody>
      </p:sp>
      <p:sp>
        <p:nvSpPr>
          <p:cNvPr id="11" name="Segnaposto testo 10"/>
          <p:cNvSpPr>
            <a:spLocks noGrp="1"/>
          </p:cNvSpPr>
          <p:nvPr>
            <p:ph type="body" sz="quarter" idx="13" hasCustomPrompt="1"/>
          </p:nvPr>
        </p:nvSpPr>
        <p:spPr>
          <a:xfrm>
            <a:off x="470629" y="2033588"/>
            <a:ext cx="4025900" cy="3979249"/>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atin typeface="Open Sans Light" panose="020B0306030504020204" pitchFamily="34" charset="0"/>
                <a:ea typeface="Open Sans Light" panose="020B0306030504020204" pitchFamily="34" charset="0"/>
                <a:cs typeface="Open Sans Light" panose="020B0306030504020204" pitchFamily="34" charset="0"/>
              </a:defRPr>
            </a:lvl1pPr>
            <a:lvl2pPr>
              <a:defRPr sz="1800">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latin typeface="Open Sans Light" panose="020B0306030504020204" pitchFamily="34" charset="0"/>
                <a:ea typeface="Open Sans Light" panose="020B0306030504020204" pitchFamily="34" charset="0"/>
                <a:cs typeface="Open Sans Light" panose="020B0306030504020204" pitchFamily="34" charset="0"/>
              </a:defRPr>
            </a:lvl3pPr>
            <a:lvl4pPr>
              <a:defRPr sz="1800">
                <a:latin typeface="Open Sans Light" panose="020B0306030504020204" pitchFamily="34" charset="0"/>
                <a:ea typeface="Open Sans Light" panose="020B0306030504020204" pitchFamily="34" charset="0"/>
                <a:cs typeface="Open Sans Light" panose="020B0306030504020204" pitchFamily="34" charset="0"/>
              </a:defRPr>
            </a:lvl4pPr>
            <a:lvl5pPr>
              <a:defRPr sz="1800">
                <a:latin typeface="Open Sans Light" panose="020B0306030504020204" pitchFamily="34" charset="0"/>
                <a:ea typeface="Open Sans Light" panose="020B0306030504020204" pitchFamily="34" charset="0"/>
                <a:cs typeface="Open Sans Light" panose="020B0306030504020204" pitchFamily="34" charset="0"/>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 questo modello di pagina è presente un immagine di sfondo.</a:t>
            </a:r>
            <a:b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it-IT" sz="2400" b="0" i="0" kern="1200" baseline="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8808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sto destra, immagine sinistra">
    <p:spTree>
      <p:nvGrpSpPr>
        <p:cNvPr id="1" name=""/>
        <p:cNvGrpSpPr/>
        <p:nvPr/>
      </p:nvGrpSpPr>
      <p:grpSpPr>
        <a:xfrm>
          <a:off x="0" y="0"/>
          <a:ext cx="0" cy="0"/>
          <a:chOff x="0" y="0"/>
          <a:chExt cx="0" cy="0"/>
        </a:xfrm>
      </p:grpSpPr>
      <p:sp>
        <p:nvSpPr>
          <p:cNvPr id="17" name="Segnaposto immagine 18"/>
          <p:cNvSpPr>
            <a:spLocks noGrp="1"/>
          </p:cNvSpPr>
          <p:nvPr>
            <p:ph type="pic" sz="quarter" idx="14"/>
          </p:nvPr>
        </p:nvSpPr>
        <p:spPr>
          <a:xfrm>
            <a:off x="0" y="0"/>
            <a:ext cx="4503737" cy="6858000"/>
          </a:xfrm>
          <a:prstGeom prst="rect">
            <a:avLst/>
          </a:prstGeom>
        </p:spPr>
        <p:txBody>
          <a:bodyPr/>
          <a:lstStyle/>
          <a:p>
            <a:r>
              <a:rPr lang="it-IT"/>
              <a:t>Fare clic sull'icona per inserire un'immagine</a:t>
            </a:r>
          </a:p>
        </p:txBody>
      </p:sp>
      <p:sp>
        <p:nvSpPr>
          <p:cNvPr id="16" name="Segnaposto testo 10"/>
          <p:cNvSpPr>
            <a:spLocks noGrp="1"/>
          </p:cNvSpPr>
          <p:nvPr>
            <p:ph type="body" sz="quarter" idx="13" hasCustomPrompt="1"/>
          </p:nvPr>
        </p:nvSpPr>
        <p:spPr>
          <a:xfrm>
            <a:off x="4651054" y="2033588"/>
            <a:ext cx="4025900" cy="3979249"/>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atin typeface="Open Sans Light" panose="020B0306030504020204" pitchFamily="34" charset="0"/>
                <a:ea typeface="Open Sans Light" panose="020B0306030504020204" pitchFamily="34" charset="0"/>
                <a:cs typeface="Open Sans Light" panose="020B0306030504020204" pitchFamily="34" charset="0"/>
              </a:defRPr>
            </a:lvl1pPr>
            <a:lvl2pPr>
              <a:defRPr sz="1800">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latin typeface="Open Sans Light" panose="020B0306030504020204" pitchFamily="34" charset="0"/>
                <a:ea typeface="Open Sans Light" panose="020B0306030504020204" pitchFamily="34" charset="0"/>
                <a:cs typeface="Open Sans Light" panose="020B0306030504020204" pitchFamily="34" charset="0"/>
              </a:defRPr>
            </a:lvl3pPr>
            <a:lvl4pPr>
              <a:defRPr sz="1800">
                <a:latin typeface="Open Sans Light" panose="020B0306030504020204" pitchFamily="34" charset="0"/>
                <a:ea typeface="Open Sans Light" panose="020B0306030504020204" pitchFamily="34" charset="0"/>
                <a:cs typeface="Open Sans Light" panose="020B0306030504020204" pitchFamily="34" charset="0"/>
              </a:defRPr>
            </a:lvl4pPr>
            <a:lvl5pPr>
              <a:defRPr sz="1800">
                <a:latin typeface="Open Sans Light" panose="020B0306030504020204" pitchFamily="34" charset="0"/>
                <a:ea typeface="Open Sans Light" panose="020B0306030504020204" pitchFamily="34" charset="0"/>
                <a:cs typeface="Open Sans Light" panose="020B0306030504020204" pitchFamily="34" charset="0"/>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 questo modello di pagina è presente un immagine di sfondo.</a:t>
            </a:r>
            <a:b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it-IT" sz="2400" b="0" i="0" kern="1200" baseline="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9" name="Title 1"/>
          <p:cNvSpPr>
            <a:spLocks noGrp="1"/>
          </p:cNvSpPr>
          <p:nvPr>
            <p:ph type="ctrTitle" hasCustomPrompt="1"/>
          </p:nvPr>
        </p:nvSpPr>
        <p:spPr>
          <a:xfrm>
            <a:off x="4661086" y="366550"/>
            <a:ext cx="4005837" cy="1127147"/>
          </a:xfrm>
          <a:prstGeom prst="rect">
            <a:avLst/>
          </a:prstGeom>
        </p:spPr>
        <p:txBody>
          <a:bodyPr/>
          <a:lstStyle>
            <a:lvl1pPr algn="l">
              <a:lnSpc>
                <a:spcPct val="120000"/>
              </a:lnSpc>
              <a:defRPr sz="3600" b="1" i="0" baseline="0">
                <a:solidFill>
                  <a:srgbClr val="0061BB"/>
                </a:solidFill>
                <a:latin typeface="Open Sans" charset="0"/>
                <a:ea typeface="Open Sans" charset="0"/>
                <a:cs typeface="Open Sans" charset="0"/>
              </a:defRPr>
            </a:lvl1pPr>
          </a:lstStyle>
          <a:p>
            <a:r>
              <a:rPr lang="en-US"/>
              <a:t>Titolo di pagina</a:t>
            </a:r>
            <a:br>
              <a:rPr lang="en-US"/>
            </a:br>
            <a:r>
              <a:rPr lang="en-US"/>
              <a:t>con img a dx</a:t>
            </a:r>
            <a:endParaRPr lang="it-IT" dirty="0"/>
          </a:p>
        </p:txBody>
      </p:sp>
    </p:spTree>
    <p:extLst>
      <p:ext uri="{BB962C8B-B14F-4D97-AF65-F5344CB8AC3E}">
        <p14:creationId xmlns:p14="http://schemas.microsoft.com/office/powerpoint/2010/main" val="423517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9600" y="8655124"/>
            <a:ext cx="571500" cy="38100"/>
          </a:xfrm>
          <a:prstGeom prst="rect">
            <a:avLst/>
          </a:prstGeom>
        </p:spPr>
      </p:pic>
    </p:spTree>
    <p:extLst>
      <p:ext uri="{BB962C8B-B14F-4D97-AF65-F5344CB8AC3E}">
        <p14:creationId xmlns:p14="http://schemas.microsoft.com/office/powerpoint/2010/main" val="2967610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0" r:id="rId4"/>
    <p:sldLayoutId id="2147483663" r:id="rId5"/>
    <p:sldLayoutId id="2147483665" r:id="rId6"/>
    <p:sldLayoutId id="2147483667" r:id="rId7"/>
    <p:sldLayoutId id="2147483668" r:id="rId8"/>
    <p:sldLayoutId id="2147483669" r:id="rId9"/>
    <p:sldLayoutId id="2147483664" r:id="rId10"/>
    <p:sldLayoutId id="214748366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gitlab.intre.it/gilde/golang"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0"/>
          </p:nvPr>
        </p:nvSpPr>
        <p:spPr>
          <a:xfrm>
            <a:off x="470630" y="2893560"/>
            <a:ext cx="8198708" cy="2415419"/>
          </a:xfrm>
        </p:spPr>
        <p:txBody>
          <a:bodyPr/>
          <a:lstStyle/>
          <a:p>
            <a:r>
              <a:rPr lang="en-US" sz="2800" dirty="0"/>
              <a:t>Un </a:t>
            </a:r>
            <a:r>
              <a:rPr lang="en-US" sz="2800" dirty="0" err="1"/>
              <a:t>linguaggio</a:t>
            </a:r>
            <a:r>
              <a:rPr lang="en-US" sz="2800" dirty="0"/>
              <a:t> di </a:t>
            </a:r>
            <a:r>
              <a:rPr lang="en-US" sz="2800" dirty="0" err="1"/>
              <a:t>programmazione</a:t>
            </a:r>
            <a:r>
              <a:rPr lang="en-US" sz="2800" dirty="0"/>
              <a:t> open source</a:t>
            </a:r>
            <a:r>
              <a:rPr lang="en-US" sz="3200" dirty="0"/>
              <a:t> </a:t>
            </a:r>
            <a:endParaRPr lang="it-IT" sz="3200" dirty="0"/>
          </a:p>
        </p:txBody>
      </p:sp>
      <p:sp>
        <p:nvSpPr>
          <p:cNvPr id="4" name="Segnaposto piè di pagina 3">
            <a:extLst>
              <a:ext uri="{FF2B5EF4-FFF2-40B4-BE49-F238E27FC236}">
                <a16:creationId xmlns:a16="http://schemas.microsoft.com/office/drawing/2014/main" id="{58FD7A7E-96C6-4206-96C1-08481342A8FD}"/>
              </a:ext>
            </a:extLst>
          </p:cNvPr>
          <p:cNvSpPr>
            <a:spLocks noGrp="1"/>
          </p:cNvSpPr>
          <p:nvPr/>
        </p:nvSpPr>
        <p:spPr>
          <a:xfrm>
            <a:off x="4337905" y="6197869"/>
            <a:ext cx="4420201" cy="519112"/>
          </a:xfrm>
          <a:prstGeom prst="rect">
            <a:avLst/>
          </a:prstGeom>
        </p:spPr>
        <p:txBody>
          <a:bodyPr/>
          <a:lstStyle>
            <a:defPPr>
              <a:defRPr lang="it-IT"/>
            </a:defPPr>
            <a:lvl1pPr marL="0" algn="l" defTabSz="914400" rtl="0" eaLnBrk="1" latinLnBrk="0" hangingPunct="1">
              <a:defRPr sz="1500"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it-IT" altLang="en-US" dirty="0"/>
              <a:t>i3 camp – 13 Febbraio 2018</a:t>
            </a:r>
            <a:endParaRPr lang="en-US" altLang="en-US" dirty="0"/>
          </a:p>
        </p:txBody>
      </p:sp>
      <p:pic>
        <p:nvPicPr>
          <p:cNvPr id="7" name="Immagine 6">
            <a:extLst>
              <a:ext uri="{FF2B5EF4-FFF2-40B4-BE49-F238E27FC236}">
                <a16:creationId xmlns:a16="http://schemas.microsoft.com/office/drawing/2014/main" id="{2914D62B-98F6-4E16-93B4-6CA5C8625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65" y="1609135"/>
            <a:ext cx="3161803" cy="1112954"/>
          </a:xfrm>
          <a:prstGeom prst="rect">
            <a:avLst/>
          </a:prstGeom>
        </p:spPr>
      </p:pic>
    </p:spTree>
    <p:extLst>
      <p:ext uri="{BB962C8B-B14F-4D97-AF65-F5344CB8AC3E}">
        <p14:creationId xmlns:p14="http://schemas.microsoft.com/office/powerpoint/2010/main" val="1387042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ccia a sinistra 9">
            <a:extLst>
              <a:ext uri="{FF2B5EF4-FFF2-40B4-BE49-F238E27FC236}">
                <a16:creationId xmlns:a16="http://schemas.microsoft.com/office/drawing/2014/main" id="{46DB4889-3B63-4597-87B6-37B5061BFEB1}"/>
              </a:ext>
            </a:extLst>
          </p:cNvPr>
          <p:cNvSpPr/>
          <p:nvPr/>
        </p:nvSpPr>
        <p:spPr>
          <a:xfrm>
            <a:off x="4497925" y="2904128"/>
            <a:ext cx="1572137" cy="1535186"/>
          </a:xfrm>
          <a:prstGeom prst="left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Test</a:t>
            </a:r>
          </a:p>
        </p:txBody>
      </p:sp>
      <p:pic>
        <p:nvPicPr>
          <p:cNvPr id="7" name="Immagine 6">
            <a:extLst>
              <a:ext uri="{FF2B5EF4-FFF2-40B4-BE49-F238E27FC236}">
                <a16:creationId xmlns:a16="http://schemas.microsoft.com/office/drawing/2014/main" id="{4D9E4072-1C6E-416B-87FE-8CE78F4200FB}"/>
              </a:ext>
            </a:extLst>
          </p:cNvPr>
          <p:cNvPicPr>
            <a:picLocks noChangeAspect="1"/>
          </p:cNvPicPr>
          <p:nvPr/>
        </p:nvPicPr>
        <p:blipFill>
          <a:blip r:embed="rId4"/>
          <a:stretch>
            <a:fillRect/>
          </a:stretch>
        </p:blipFill>
        <p:spPr>
          <a:xfrm>
            <a:off x="544126" y="816399"/>
            <a:ext cx="3559909" cy="5518800"/>
          </a:xfrm>
          <a:prstGeom prst="round2DiagRect">
            <a:avLst>
              <a:gd name="adj1" fmla="val 16667"/>
              <a:gd name="adj2" fmla="val 0"/>
            </a:avLst>
          </a:prstGeom>
          <a:ln w="88900" cap="sq">
            <a:solidFill>
              <a:srgbClr val="FF0000"/>
            </a:solidFill>
            <a:miter lim="800000"/>
          </a:ln>
          <a:effectLst>
            <a:outerShdw blurRad="254000" algn="tl" rotWithShape="0">
              <a:srgbClr val="000000">
                <a:alpha val="43000"/>
              </a:srgbClr>
            </a:outerShdw>
          </a:effectLst>
        </p:spPr>
      </p:pic>
      <p:sp>
        <p:nvSpPr>
          <p:cNvPr id="3" name="Segnaposto piè di pagina 2">
            <a:extLst>
              <a:ext uri="{FF2B5EF4-FFF2-40B4-BE49-F238E27FC236}">
                <a16:creationId xmlns:a16="http://schemas.microsoft.com/office/drawing/2014/main" id="{52AE5AC8-F8BB-423C-9D2A-6809E9B0A8C0}"/>
              </a:ext>
            </a:extLst>
          </p:cNvPr>
          <p:cNvSpPr>
            <a:spLocks noGrp="1"/>
          </p:cNvSpPr>
          <p:nvPr>
            <p:ph type="ftr" sz="quarter" idx="10"/>
          </p:nvPr>
        </p:nvSpPr>
        <p:spPr/>
        <p:txBody>
          <a:bodyPr/>
          <a:lstStyle/>
          <a:p>
            <a:pPr>
              <a:defRPr/>
            </a:pPr>
            <a:endParaRPr lang="en-US" altLang="en-US" dirty="0"/>
          </a:p>
        </p:txBody>
      </p:sp>
      <p:sp>
        <p:nvSpPr>
          <p:cNvPr id="2" name="Titolo 1">
            <a:extLst>
              <a:ext uri="{FF2B5EF4-FFF2-40B4-BE49-F238E27FC236}">
                <a16:creationId xmlns:a16="http://schemas.microsoft.com/office/drawing/2014/main" id="{DC901FFD-E931-4F42-8EDF-7F52B2F110AE}"/>
              </a:ext>
            </a:extLst>
          </p:cNvPr>
          <p:cNvSpPr>
            <a:spLocks noGrp="1"/>
          </p:cNvSpPr>
          <p:nvPr>
            <p:ph type="ctrTitle"/>
          </p:nvPr>
        </p:nvSpPr>
        <p:spPr>
          <a:xfrm>
            <a:off x="0" y="0"/>
            <a:ext cx="9144000" cy="1127147"/>
          </a:xfrm>
        </p:spPr>
        <p:txBody>
          <a:bodyPr/>
          <a:lstStyle/>
          <a:p>
            <a:r>
              <a:rPr lang="it-IT"/>
              <a:t>Game of Life</a:t>
            </a:r>
            <a:endParaRPr lang="it-IT" dirty="0"/>
          </a:p>
        </p:txBody>
      </p:sp>
      <p:pic>
        <p:nvPicPr>
          <p:cNvPr id="4" name="Immagine 3">
            <a:extLst>
              <a:ext uri="{FF2B5EF4-FFF2-40B4-BE49-F238E27FC236}">
                <a16:creationId xmlns:a16="http://schemas.microsoft.com/office/drawing/2014/main" id="{8872BC1E-74F4-449E-801B-D2FDB2171248}"/>
              </a:ext>
            </a:extLst>
          </p:cNvPr>
          <p:cNvPicPr>
            <a:picLocks noChangeAspect="1"/>
          </p:cNvPicPr>
          <p:nvPr/>
        </p:nvPicPr>
        <p:blipFill>
          <a:blip r:embed="rId5"/>
          <a:stretch>
            <a:fillRect/>
          </a:stretch>
        </p:blipFill>
        <p:spPr>
          <a:xfrm>
            <a:off x="4972727" y="845350"/>
            <a:ext cx="3627147" cy="5518800"/>
          </a:xfrm>
          <a:prstGeom prst="round2DiagRect">
            <a:avLst>
              <a:gd name="adj1" fmla="val 16667"/>
              <a:gd name="adj2" fmla="val 0"/>
            </a:avLst>
          </a:prstGeom>
          <a:ln w="88900" cap="sq">
            <a:solidFill>
              <a:srgbClr val="0061BB"/>
            </a:solidFill>
            <a:miter lim="800000"/>
          </a:ln>
          <a:effectLst>
            <a:outerShdw blurRad="254000" algn="tl" rotWithShape="0">
              <a:srgbClr val="000000">
                <a:alpha val="43000"/>
              </a:srgbClr>
            </a:outerShdw>
          </a:effectLst>
        </p:spPr>
      </p:pic>
      <p:sp>
        <p:nvSpPr>
          <p:cNvPr id="9" name="Freccia a destra 8">
            <a:extLst>
              <a:ext uri="{FF2B5EF4-FFF2-40B4-BE49-F238E27FC236}">
                <a16:creationId xmlns:a16="http://schemas.microsoft.com/office/drawing/2014/main" id="{59BEFC2C-951B-4EFC-9289-40BB406393F6}"/>
              </a:ext>
            </a:extLst>
          </p:cNvPr>
          <p:cNvSpPr/>
          <p:nvPr/>
        </p:nvSpPr>
        <p:spPr>
          <a:xfrm>
            <a:off x="3230763" y="2939382"/>
            <a:ext cx="1572137" cy="1535186"/>
          </a:xfrm>
          <a:prstGeom prst="rightArrow">
            <a:avLst/>
          </a:prstGeom>
          <a:solidFill>
            <a:srgbClr val="0061B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Codice</a:t>
            </a:r>
          </a:p>
        </p:txBody>
      </p:sp>
      <p:sp>
        <p:nvSpPr>
          <p:cNvPr id="6" name="Freccia a destra 5">
            <a:extLst>
              <a:ext uri="{FF2B5EF4-FFF2-40B4-BE49-F238E27FC236}">
                <a16:creationId xmlns:a16="http://schemas.microsoft.com/office/drawing/2014/main" id="{C5DECC90-2EAC-43F6-92E3-33FC7E098C44}"/>
              </a:ext>
            </a:extLst>
          </p:cNvPr>
          <p:cNvSpPr/>
          <p:nvPr/>
        </p:nvSpPr>
        <p:spPr>
          <a:xfrm>
            <a:off x="635157" y="2939382"/>
            <a:ext cx="1572137" cy="1535186"/>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Risultato</a:t>
            </a:r>
          </a:p>
        </p:txBody>
      </p:sp>
      <p:pic>
        <p:nvPicPr>
          <p:cNvPr id="14" name="Screencast 2018-02-06 13_WMV V9">
            <a:hlinkClick r:id="" action="ppaction://media"/>
            <a:extLst>
              <a:ext uri="{FF2B5EF4-FFF2-40B4-BE49-F238E27FC236}">
                <a16:creationId xmlns:a16="http://schemas.microsoft.com/office/drawing/2014/main" id="{084FB8CA-F12B-4BD5-9B20-3DE28F64FCF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32" t="325" r="837" b="1415"/>
          <a:stretch/>
        </p:blipFill>
        <p:spPr>
          <a:xfrm>
            <a:off x="2600588" y="1367406"/>
            <a:ext cx="3993160" cy="4244829"/>
          </a:xfrm>
          <a:prstGeom prst="round2DiagRect">
            <a:avLst>
              <a:gd name="adj1" fmla="val 16667"/>
              <a:gd name="adj2" fmla="val 0"/>
            </a:avLst>
          </a:prstGeom>
          <a:ln w="88900" cap="sq">
            <a:solidFill>
              <a:schemeClr val="accent6">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5828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499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1" fill="remove" display="0">
                  <p:stCondLst>
                    <p:cond delay="indefinite"/>
                  </p:stCondLst>
                </p:cTn>
                <p:tgtEl>
                  <p:spTgt spid="14"/>
                </p:tgtEl>
              </p:cMediaNode>
            </p:video>
          </p:childTnLst>
        </p:cTn>
      </p:par>
    </p:tnLst>
    <p:bldLst>
      <p:bldP spid="10" grpId="0" animBg="1"/>
      <p:bldP spid="9"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A3FD2-F458-4FFF-B00C-051A2B34061D}"/>
              </a:ext>
            </a:extLst>
          </p:cNvPr>
          <p:cNvSpPr>
            <a:spLocks noGrp="1"/>
          </p:cNvSpPr>
          <p:nvPr>
            <p:ph type="ctrTitle"/>
          </p:nvPr>
        </p:nvSpPr>
        <p:spPr/>
        <p:txBody>
          <a:bodyPr/>
          <a:lstStyle/>
          <a:p>
            <a:r>
              <a:rPr lang="it-IT" dirty="0"/>
              <a:t>i3Talk</a:t>
            </a:r>
          </a:p>
        </p:txBody>
      </p:sp>
      <p:sp>
        <p:nvSpPr>
          <p:cNvPr id="3" name="Segnaposto piè di pagina 2">
            <a:extLst>
              <a:ext uri="{FF2B5EF4-FFF2-40B4-BE49-F238E27FC236}">
                <a16:creationId xmlns:a16="http://schemas.microsoft.com/office/drawing/2014/main" id="{A8645F7E-2132-4428-94BD-92C228A9A19C}"/>
              </a:ext>
            </a:extLst>
          </p:cNvPr>
          <p:cNvSpPr>
            <a:spLocks noGrp="1"/>
          </p:cNvSpPr>
          <p:nvPr>
            <p:ph type="ftr" sz="quarter" idx="10"/>
          </p:nvPr>
        </p:nvSpPr>
        <p:spPr/>
        <p:txBody>
          <a:bodyPr/>
          <a:lstStyle/>
          <a:p>
            <a:pPr>
              <a:defRPr/>
            </a:pPr>
            <a:endParaRPr lang="en-US" altLang="en-US" dirty="0"/>
          </a:p>
        </p:txBody>
      </p:sp>
      <p:sp>
        <p:nvSpPr>
          <p:cNvPr id="4" name="Segnaposto testo 3">
            <a:extLst>
              <a:ext uri="{FF2B5EF4-FFF2-40B4-BE49-F238E27FC236}">
                <a16:creationId xmlns:a16="http://schemas.microsoft.com/office/drawing/2014/main" id="{8E7376AE-134F-41B6-A801-020BB6DE3EBD}"/>
              </a:ext>
            </a:extLst>
          </p:cNvPr>
          <p:cNvSpPr>
            <a:spLocks noGrp="1"/>
          </p:cNvSpPr>
          <p:nvPr>
            <p:ph type="body" sz="quarter" idx="11"/>
          </p:nvPr>
        </p:nvSpPr>
        <p:spPr>
          <a:xfrm>
            <a:off x="469900" y="1611629"/>
            <a:ext cx="8198249" cy="4401207"/>
          </a:xfrm>
        </p:spPr>
        <p:txBody>
          <a:bodyPr/>
          <a:lstStyle/>
          <a:p>
            <a:r>
              <a:rPr lang="it-IT" dirty="0">
                <a:latin typeface="Open Sans Light" panose="020B0604020202020204" charset="0"/>
                <a:ea typeface="Open Sans Light" panose="020B0604020202020204" charset="0"/>
                <a:cs typeface="Open Sans Light" panose="020B0604020202020204" charset="0"/>
              </a:rPr>
              <a:t>Comunicazione su </a:t>
            </a:r>
            <a:r>
              <a:rPr lang="it-IT" dirty="0" err="1">
                <a:latin typeface="Open Sans Light" panose="020B0604020202020204" charset="0"/>
                <a:ea typeface="Open Sans Light" panose="020B0604020202020204" charset="0"/>
                <a:cs typeface="Open Sans Light" panose="020B0604020202020204" charset="0"/>
              </a:rPr>
              <a:t>WebSocket</a:t>
            </a:r>
            <a:endParaRPr lang="it-IT" dirty="0">
              <a:latin typeface="Open Sans Light" panose="020B0604020202020204" charset="0"/>
              <a:ea typeface="Open Sans Light" panose="020B0604020202020204" charset="0"/>
              <a:cs typeface="Open Sans Light" panose="020B0604020202020204" charset="0"/>
            </a:endParaRPr>
          </a:p>
          <a:p>
            <a:r>
              <a:rPr lang="it-IT" dirty="0">
                <a:latin typeface="Open Sans Light" panose="020B0604020202020204" charset="0"/>
                <a:ea typeface="Open Sans Light" panose="020B0604020202020204" charset="0"/>
                <a:cs typeface="Open Sans Light" panose="020B0604020202020204" charset="0"/>
              </a:rPr>
              <a:t>Architettura client/server</a:t>
            </a:r>
          </a:p>
          <a:p>
            <a:r>
              <a:rPr lang="it-IT" dirty="0">
                <a:latin typeface="Open Sans Light" panose="020B0604020202020204" charset="0"/>
                <a:ea typeface="Open Sans Light" panose="020B0604020202020204" charset="0"/>
                <a:cs typeface="Open Sans Light" panose="020B0604020202020204" charset="0"/>
              </a:rPr>
              <a:t>Identificazione del contatto alla connessione</a:t>
            </a:r>
          </a:p>
          <a:p>
            <a:r>
              <a:rPr lang="it-IT" dirty="0">
                <a:latin typeface="Open Sans Light" panose="020B0604020202020204" charset="0"/>
                <a:ea typeface="Open Sans Light" panose="020B0604020202020204" charset="0"/>
                <a:cs typeface="Open Sans Light" panose="020B0604020202020204" charset="0"/>
              </a:rPr>
              <a:t>Chat in broadcast</a:t>
            </a:r>
          </a:p>
          <a:p>
            <a:r>
              <a:rPr lang="it-IT" dirty="0">
                <a:latin typeface="Open Sans Light" panose="020B0604020202020204" charset="0"/>
                <a:ea typeface="Open Sans Light" panose="020B0604020202020204" charset="0"/>
                <a:cs typeface="Open Sans Light" panose="020B0604020202020204" charset="0"/>
              </a:rPr>
              <a:t>Chat singolo contatto</a:t>
            </a:r>
          </a:p>
          <a:p>
            <a:r>
              <a:rPr lang="it-IT" dirty="0">
                <a:latin typeface="Open Sans Light" panose="020B0604020202020204" charset="0"/>
                <a:ea typeface="Open Sans Light" panose="020B0604020202020204" charset="0"/>
                <a:cs typeface="Open Sans Light" panose="020B0604020202020204" charset="0"/>
              </a:rPr>
              <a:t>Interfaccia alfanumerica </a:t>
            </a:r>
          </a:p>
          <a:p>
            <a:r>
              <a:rPr lang="it-IT" dirty="0">
                <a:latin typeface="Open Sans Light" panose="020B0604020202020204" charset="0"/>
                <a:ea typeface="Open Sans Light" panose="020B0604020202020204" charset="0"/>
                <a:cs typeface="Open Sans Light" panose="020B0604020202020204" charset="0"/>
              </a:rPr>
              <a:t>Riconnessione in caso di caduta del server</a:t>
            </a:r>
          </a:p>
          <a:p>
            <a:r>
              <a:rPr lang="it-IT" dirty="0">
                <a:latin typeface="Open Sans Light" panose="020B0604020202020204" charset="0"/>
                <a:ea typeface="Open Sans Light" panose="020B0604020202020204" charset="0"/>
                <a:cs typeface="Open Sans Light" panose="020B0604020202020204" charset="0"/>
              </a:rPr>
              <a:t>Server di gestione ed instradamento delle chat</a:t>
            </a:r>
          </a:p>
          <a:p>
            <a:endParaRPr lang="it-IT" dirty="0"/>
          </a:p>
          <a:p>
            <a:endParaRPr lang="it-IT" dirty="0"/>
          </a:p>
        </p:txBody>
      </p:sp>
    </p:spTree>
    <p:extLst>
      <p:ext uri="{BB962C8B-B14F-4D97-AF65-F5344CB8AC3E}">
        <p14:creationId xmlns:p14="http://schemas.microsoft.com/office/powerpoint/2010/main" val="44956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A3FD2-F458-4FFF-B00C-051A2B34061D}"/>
              </a:ext>
            </a:extLst>
          </p:cNvPr>
          <p:cNvSpPr>
            <a:spLocks noGrp="1"/>
          </p:cNvSpPr>
          <p:nvPr>
            <p:ph type="ctrTitle"/>
          </p:nvPr>
        </p:nvSpPr>
        <p:spPr/>
        <p:txBody>
          <a:bodyPr/>
          <a:lstStyle/>
          <a:p>
            <a:r>
              <a:rPr lang="it-IT" dirty="0"/>
              <a:t>i3Talk</a:t>
            </a:r>
          </a:p>
        </p:txBody>
      </p:sp>
      <p:sp>
        <p:nvSpPr>
          <p:cNvPr id="3" name="Segnaposto piè di pagina 2">
            <a:extLst>
              <a:ext uri="{FF2B5EF4-FFF2-40B4-BE49-F238E27FC236}">
                <a16:creationId xmlns:a16="http://schemas.microsoft.com/office/drawing/2014/main" id="{A8645F7E-2132-4428-94BD-92C228A9A19C}"/>
              </a:ext>
            </a:extLst>
          </p:cNvPr>
          <p:cNvSpPr>
            <a:spLocks noGrp="1"/>
          </p:cNvSpPr>
          <p:nvPr>
            <p:ph type="ftr" sz="quarter" idx="10"/>
          </p:nvPr>
        </p:nvSpPr>
        <p:spPr/>
        <p:txBody>
          <a:bodyPr/>
          <a:lstStyle/>
          <a:p>
            <a:pPr>
              <a:defRPr/>
            </a:pPr>
            <a:endParaRPr lang="en-US" altLang="en-US" dirty="0"/>
          </a:p>
        </p:txBody>
      </p:sp>
      <p:pic>
        <p:nvPicPr>
          <p:cNvPr id="7" name="Immagine 6">
            <a:extLst>
              <a:ext uri="{FF2B5EF4-FFF2-40B4-BE49-F238E27FC236}">
                <a16:creationId xmlns:a16="http://schemas.microsoft.com/office/drawing/2014/main" id="{696CAB82-64A9-49B1-88FD-CAD483683D1F}"/>
              </a:ext>
            </a:extLst>
          </p:cNvPr>
          <p:cNvPicPr>
            <a:picLocks noChangeAspect="1"/>
          </p:cNvPicPr>
          <p:nvPr/>
        </p:nvPicPr>
        <p:blipFill>
          <a:blip r:embed="rId2"/>
          <a:stretch>
            <a:fillRect/>
          </a:stretch>
        </p:blipFill>
        <p:spPr>
          <a:xfrm>
            <a:off x="102985" y="1728589"/>
            <a:ext cx="2880000" cy="4185914"/>
          </a:xfrm>
          <a:prstGeom prst="round2DiagRect">
            <a:avLst>
              <a:gd name="adj1" fmla="val 16667"/>
              <a:gd name="adj2" fmla="val 0"/>
            </a:avLst>
          </a:prstGeom>
          <a:ln w="38100" cap="sq">
            <a:solidFill>
              <a:srgbClr val="0061BB"/>
            </a:solidFill>
            <a:miter lim="800000"/>
          </a:ln>
          <a:effectLst>
            <a:outerShdw blurRad="254000" algn="tl" rotWithShape="0">
              <a:srgbClr val="000000">
                <a:alpha val="43000"/>
              </a:srgbClr>
            </a:outerShdw>
          </a:effectLst>
        </p:spPr>
      </p:pic>
      <p:pic>
        <p:nvPicPr>
          <p:cNvPr id="8" name="Immagine 7">
            <a:extLst>
              <a:ext uri="{FF2B5EF4-FFF2-40B4-BE49-F238E27FC236}">
                <a16:creationId xmlns:a16="http://schemas.microsoft.com/office/drawing/2014/main" id="{C8F3D94C-E414-42D5-99C5-6E46981ECFF4}"/>
              </a:ext>
            </a:extLst>
          </p:cNvPr>
          <p:cNvPicPr>
            <a:picLocks noChangeAspect="1"/>
          </p:cNvPicPr>
          <p:nvPr/>
        </p:nvPicPr>
        <p:blipFill>
          <a:blip r:embed="rId3"/>
          <a:stretch>
            <a:fillRect/>
          </a:stretch>
        </p:blipFill>
        <p:spPr>
          <a:xfrm>
            <a:off x="3100406" y="1728589"/>
            <a:ext cx="2880000" cy="4185914"/>
          </a:xfrm>
          <a:prstGeom prst="round2DiagRect">
            <a:avLst>
              <a:gd name="adj1" fmla="val 16667"/>
              <a:gd name="adj2" fmla="val 0"/>
            </a:avLst>
          </a:prstGeom>
          <a:ln w="38100" cap="sq">
            <a:solidFill>
              <a:srgbClr val="0061BB"/>
            </a:solidFill>
            <a:miter lim="800000"/>
          </a:ln>
          <a:effectLst>
            <a:outerShdw blurRad="254000" algn="tl" rotWithShape="0">
              <a:srgbClr val="000000">
                <a:alpha val="43000"/>
              </a:srgbClr>
            </a:outerShdw>
          </a:effectLst>
        </p:spPr>
      </p:pic>
      <p:pic>
        <p:nvPicPr>
          <p:cNvPr id="9" name="Immagine 8">
            <a:extLst>
              <a:ext uri="{FF2B5EF4-FFF2-40B4-BE49-F238E27FC236}">
                <a16:creationId xmlns:a16="http://schemas.microsoft.com/office/drawing/2014/main" id="{474C79B6-76B9-492C-9943-C72E0ADEAD65}"/>
              </a:ext>
            </a:extLst>
          </p:cNvPr>
          <p:cNvPicPr>
            <a:picLocks noChangeAspect="1"/>
          </p:cNvPicPr>
          <p:nvPr/>
        </p:nvPicPr>
        <p:blipFill>
          <a:blip r:embed="rId4"/>
          <a:stretch>
            <a:fillRect/>
          </a:stretch>
        </p:blipFill>
        <p:spPr>
          <a:xfrm>
            <a:off x="6097827" y="1728589"/>
            <a:ext cx="2880000" cy="4185914"/>
          </a:xfrm>
          <a:prstGeom prst="round2DiagRect">
            <a:avLst>
              <a:gd name="adj1" fmla="val 16667"/>
              <a:gd name="adj2" fmla="val 0"/>
            </a:avLst>
          </a:prstGeom>
          <a:ln w="38100" cap="sq">
            <a:solidFill>
              <a:srgbClr val="0061BB"/>
            </a:solidFill>
            <a:miter lim="800000"/>
          </a:ln>
          <a:effectLst>
            <a:outerShdw blurRad="254000" algn="tl" rotWithShape="0">
              <a:srgbClr val="000000">
                <a:alpha val="43000"/>
              </a:srgbClr>
            </a:outerShdw>
          </a:effectLst>
        </p:spPr>
      </p:pic>
      <p:sp>
        <p:nvSpPr>
          <p:cNvPr id="10" name="Fumetto: rettangolo con angoli arrotondati 9">
            <a:extLst>
              <a:ext uri="{FF2B5EF4-FFF2-40B4-BE49-F238E27FC236}">
                <a16:creationId xmlns:a16="http://schemas.microsoft.com/office/drawing/2014/main" id="{758F5DEB-EE86-4515-82B7-F4B8B5CF9CC7}"/>
              </a:ext>
            </a:extLst>
          </p:cNvPr>
          <p:cNvSpPr/>
          <p:nvPr/>
        </p:nvSpPr>
        <p:spPr>
          <a:xfrm>
            <a:off x="2337008" y="1319724"/>
            <a:ext cx="755009" cy="335559"/>
          </a:xfrm>
          <a:prstGeom prst="wedgeRoundRectCallout">
            <a:avLst>
              <a:gd name="adj1" fmla="val 6944"/>
              <a:gd name="adj2" fmla="val 102500"/>
              <a:gd name="adj3" fmla="val 16667"/>
            </a:avLst>
          </a:prstGeom>
          <a:solidFill>
            <a:schemeClr val="bg1"/>
          </a:solidFill>
          <a:ln>
            <a:solidFill>
              <a:srgbClr val="006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61BB"/>
                </a:solidFill>
              </a:rPr>
              <a:t>FOX</a:t>
            </a:r>
          </a:p>
        </p:txBody>
      </p:sp>
      <p:sp>
        <p:nvSpPr>
          <p:cNvPr id="11" name="Fumetto: rettangolo con angoli arrotondati 10">
            <a:extLst>
              <a:ext uri="{FF2B5EF4-FFF2-40B4-BE49-F238E27FC236}">
                <a16:creationId xmlns:a16="http://schemas.microsoft.com/office/drawing/2014/main" id="{B3B695A5-75B8-458D-9842-A097BAF2DD1F}"/>
              </a:ext>
            </a:extLst>
          </p:cNvPr>
          <p:cNvSpPr/>
          <p:nvPr/>
        </p:nvSpPr>
        <p:spPr>
          <a:xfrm>
            <a:off x="5309262" y="1322592"/>
            <a:ext cx="755009" cy="335559"/>
          </a:xfrm>
          <a:prstGeom prst="wedgeRoundRectCallout">
            <a:avLst>
              <a:gd name="adj1" fmla="val 6944"/>
              <a:gd name="adj2" fmla="val 102500"/>
              <a:gd name="adj3" fmla="val 16667"/>
            </a:avLst>
          </a:prstGeom>
          <a:solidFill>
            <a:schemeClr val="bg1"/>
          </a:solidFill>
          <a:ln>
            <a:solidFill>
              <a:srgbClr val="006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61BB"/>
                </a:solidFill>
              </a:rPr>
              <a:t>POG</a:t>
            </a:r>
          </a:p>
        </p:txBody>
      </p:sp>
      <p:sp>
        <p:nvSpPr>
          <p:cNvPr id="12" name="Fumetto: rettangolo con angoli arrotondati 11">
            <a:extLst>
              <a:ext uri="{FF2B5EF4-FFF2-40B4-BE49-F238E27FC236}">
                <a16:creationId xmlns:a16="http://schemas.microsoft.com/office/drawing/2014/main" id="{846CE7BB-47F3-4966-8415-30CB8B1EF344}"/>
              </a:ext>
            </a:extLst>
          </p:cNvPr>
          <p:cNvSpPr/>
          <p:nvPr/>
        </p:nvSpPr>
        <p:spPr>
          <a:xfrm>
            <a:off x="8281516" y="1322593"/>
            <a:ext cx="755009" cy="335559"/>
          </a:xfrm>
          <a:prstGeom prst="wedgeRoundRectCallout">
            <a:avLst>
              <a:gd name="adj1" fmla="val 6944"/>
              <a:gd name="adj2" fmla="val 102500"/>
              <a:gd name="adj3" fmla="val 16667"/>
            </a:avLst>
          </a:prstGeom>
          <a:solidFill>
            <a:schemeClr val="bg1"/>
          </a:solidFill>
          <a:ln>
            <a:solidFill>
              <a:srgbClr val="006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61BB"/>
                </a:solidFill>
              </a:rPr>
              <a:t>MAR</a:t>
            </a:r>
          </a:p>
        </p:txBody>
      </p:sp>
      <p:sp>
        <p:nvSpPr>
          <p:cNvPr id="15" name="CasellaDiTesto 14">
            <a:extLst>
              <a:ext uri="{FF2B5EF4-FFF2-40B4-BE49-F238E27FC236}">
                <a16:creationId xmlns:a16="http://schemas.microsoft.com/office/drawing/2014/main" id="{0961687D-97F1-4C71-AFBD-064F1B5FA034}"/>
              </a:ext>
            </a:extLst>
          </p:cNvPr>
          <p:cNvSpPr txBox="1"/>
          <p:nvPr/>
        </p:nvSpPr>
        <p:spPr>
          <a:xfrm>
            <a:off x="102985" y="1736411"/>
            <a:ext cx="8874842" cy="2063235"/>
          </a:xfrm>
          <a:prstGeom prst="rect">
            <a:avLst/>
          </a:prstGeom>
          <a:noFill/>
          <a:ln w="57150" cap="rnd">
            <a:solidFill>
              <a:srgbClr val="FFFF00"/>
            </a:solidFill>
          </a:ln>
        </p:spPr>
        <p:txBody>
          <a:bodyPr wrap="square" rtlCol="0" anchor="ctr">
            <a:noAutofit/>
          </a:bodyPr>
          <a:lstStyle/>
          <a:p>
            <a:pPr algn="ctr"/>
            <a:r>
              <a:rPr lang="it-IT" sz="4000" dirty="0">
                <a:solidFill>
                  <a:srgbClr val="FFFF00"/>
                </a:solidFill>
              </a:rPr>
              <a:t>Chat in broadcast</a:t>
            </a:r>
          </a:p>
        </p:txBody>
      </p:sp>
      <p:sp>
        <p:nvSpPr>
          <p:cNvPr id="16" name="CasellaDiTesto 15">
            <a:extLst>
              <a:ext uri="{FF2B5EF4-FFF2-40B4-BE49-F238E27FC236}">
                <a16:creationId xmlns:a16="http://schemas.microsoft.com/office/drawing/2014/main" id="{2AB453D8-48F7-4B68-9C14-3E53D18CEF00}"/>
              </a:ext>
            </a:extLst>
          </p:cNvPr>
          <p:cNvSpPr txBox="1"/>
          <p:nvPr/>
        </p:nvSpPr>
        <p:spPr>
          <a:xfrm>
            <a:off x="102985" y="3888589"/>
            <a:ext cx="8874842" cy="2063235"/>
          </a:xfrm>
          <a:prstGeom prst="rect">
            <a:avLst/>
          </a:prstGeom>
          <a:noFill/>
          <a:ln w="57150" cap="rnd">
            <a:solidFill>
              <a:srgbClr val="FFFF00"/>
            </a:solidFill>
          </a:ln>
        </p:spPr>
        <p:txBody>
          <a:bodyPr wrap="square" rtlCol="0" anchor="ctr">
            <a:noAutofit/>
          </a:bodyPr>
          <a:lstStyle/>
          <a:p>
            <a:pPr algn="ctr"/>
            <a:r>
              <a:rPr lang="it-IT" sz="4000" dirty="0">
                <a:solidFill>
                  <a:srgbClr val="FFFF00"/>
                </a:solidFill>
              </a:rPr>
              <a:t>Chat singolo contatto</a:t>
            </a:r>
          </a:p>
        </p:txBody>
      </p:sp>
    </p:spTree>
    <p:extLst>
      <p:ext uri="{BB962C8B-B14F-4D97-AF65-F5344CB8AC3E}">
        <p14:creationId xmlns:p14="http://schemas.microsoft.com/office/powerpoint/2010/main" val="198822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a:t>Cosa piace</a:t>
            </a:r>
          </a:p>
        </p:txBody>
      </p:sp>
      <p:sp>
        <p:nvSpPr>
          <p:cNvPr id="7" name="Titolo 2">
            <a:extLst>
              <a:ext uri="{FF2B5EF4-FFF2-40B4-BE49-F238E27FC236}">
                <a16:creationId xmlns:a16="http://schemas.microsoft.com/office/drawing/2014/main" id="{16FE18DF-D00B-4A72-837D-49840F0FD692}"/>
              </a:ext>
            </a:extLst>
          </p:cNvPr>
          <p:cNvSpPr txBox="1">
            <a:spLocks/>
          </p:cNvSpPr>
          <p:nvPr/>
        </p:nvSpPr>
        <p:spPr>
          <a:xfrm>
            <a:off x="4795380" y="346681"/>
            <a:ext cx="4129959" cy="1127147"/>
          </a:xfrm>
          <a:prstGeom prst="rect">
            <a:avLst/>
          </a:prstGeom>
        </p:spPr>
        <p:txBody>
          <a:bodyPr/>
          <a:lstStyle>
            <a:lvl1pPr algn="l" defTabSz="914400" rtl="0" eaLnBrk="1" latinLnBrk="0" hangingPunct="1">
              <a:lnSpc>
                <a:spcPct val="120000"/>
              </a:lnSpc>
              <a:spcBef>
                <a:spcPct val="0"/>
              </a:spcBef>
              <a:buNone/>
              <a:defRPr sz="3600" b="1" i="0" kern="1200" baseline="0">
                <a:solidFill>
                  <a:srgbClr val="0061BB"/>
                </a:solidFill>
                <a:latin typeface="Open Sans" charset="0"/>
                <a:ea typeface="Open Sans" charset="0"/>
                <a:cs typeface="Open Sans" charset="0"/>
              </a:defRPr>
            </a:lvl1pPr>
          </a:lstStyle>
          <a:p>
            <a:r>
              <a:rPr lang="it-IT" dirty="0"/>
              <a:t>Cosa non piace</a:t>
            </a:r>
          </a:p>
        </p:txBody>
      </p:sp>
      <p:sp>
        <p:nvSpPr>
          <p:cNvPr id="8" name="Segnaposto testo 4">
            <a:extLst>
              <a:ext uri="{FF2B5EF4-FFF2-40B4-BE49-F238E27FC236}">
                <a16:creationId xmlns:a16="http://schemas.microsoft.com/office/drawing/2014/main" id="{7F0650D1-ECFA-4CC3-BE6C-2B3914398339}"/>
              </a:ext>
            </a:extLst>
          </p:cNvPr>
          <p:cNvSpPr txBox="1">
            <a:spLocks/>
          </p:cNvSpPr>
          <p:nvPr/>
        </p:nvSpPr>
        <p:spPr>
          <a:xfrm>
            <a:off x="4795380" y="2013719"/>
            <a:ext cx="4025900" cy="3979249"/>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it-IT"/>
          </a:p>
        </p:txBody>
      </p:sp>
      <p:sp>
        <p:nvSpPr>
          <p:cNvPr id="9" name="Segnaposto testo 4">
            <a:extLst>
              <a:ext uri="{FF2B5EF4-FFF2-40B4-BE49-F238E27FC236}">
                <a16:creationId xmlns:a16="http://schemas.microsoft.com/office/drawing/2014/main" id="{788CBDA1-439B-4CE1-B09E-1F01A302EAC0}"/>
              </a:ext>
            </a:extLst>
          </p:cNvPr>
          <p:cNvSpPr txBox="1">
            <a:spLocks/>
          </p:cNvSpPr>
          <p:nvPr/>
        </p:nvSpPr>
        <p:spPr>
          <a:xfrm>
            <a:off x="4647473" y="1133061"/>
            <a:ext cx="4025900" cy="4746813"/>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it-IT" sz="1400" dirty="0"/>
              <a:t>Fortemente tipizzato</a:t>
            </a:r>
          </a:p>
          <a:p>
            <a:pPr marL="285750" indent="-285750">
              <a:buFont typeface="Arial" panose="020B0604020202020204" pitchFamily="34" charset="0"/>
              <a:buChar char="•"/>
            </a:pPr>
            <a:r>
              <a:rPr lang="it-IT" sz="1400" dirty="0"/>
              <a:t>Gestione cartelle/package (</a:t>
            </a:r>
            <a:r>
              <a:rPr lang="it-IT" sz="1400" i="1" dirty="0"/>
              <a:t>forse non abbiamo capito bene come funziona!!!</a:t>
            </a:r>
            <a:r>
              <a:rPr lang="it-IT" sz="1400" dirty="0"/>
              <a:t>)</a:t>
            </a:r>
          </a:p>
          <a:p>
            <a:pPr marL="285750" indent="-285750">
              <a:buFont typeface="Arial" panose="020B0604020202020204" pitchFamily="34" charset="0"/>
              <a:buChar char="•"/>
            </a:pPr>
            <a:r>
              <a:rPr lang="it-IT" sz="1400" dirty="0"/>
              <a:t>Non ha un manager dei pacchetti</a:t>
            </a:r>
          </a:p>
          <a:p>
            <a:pPr marL="285750" indent="-285750">
              <a:buFont typeface="Arial" panose="020B0604020202020204" pitchFamily="34" charset="0"/>
              <a:buChar char="•"/>
            </a:pPr>
            <a:r>
              <a:rPr lang="it-IT" sz="1400" dirty="0"/>
              <a:t>Non ha uno store dove reperire librerie</a:t>
            </a:r>
          </a:p>
          <a:p>
            <a:pPr marL="285750" indent="-285750">
              <a:buFont typeface="Arial" panose="020B0604020202020204" pitchFamily="34" charset="0"/>
              <a:buChar char="•"/>
            </a:pPr>
            <a:r>
              <a:rPr lang="it-IT" sz="1400" dirty="0"/>
              <a:t>Variabili di ambiente GOPATH e GOROOT</a:t>
            </a:r>
          </a:p>
        </p:txBody>
      </p:sp>
      <p:sp>
        <p:nvSpPr>
          <p:cNvPr id="10" name="Segnaposto testo 4">
            <a:extLst>
              <a:ext uri="{FF2B5EF4-FFF2-40B4-BE49-F238E27FC236}">
                <a16:creationId xmlns:a16="http://schemas.microsoft.com/office/drawing/2014/main" id="{E85A464E-B181-42B5-8FFE-C753342BD786}"/>
              </a:ext>
            </a:extLst>
          </p:cNvPr>
          <p:cNvSpPr txBox="1">
            <a:spLocks/>
          </p:cNvSpPr>
          <p:nvPr/>
        </p:nvSpPr>
        <p:spPr>
          <a:xfrm>
            <a:off x="546100" y="1133061"/>
            <a:ext cx="4025900" cy="5058014"/>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it-IT" sz="1400" dirty="0"/>
              <a:t>Test nativo</a:t>
            </a:r>
          </a:p>
          <a:p>
            <a:pPr marL="285750" indent="-285750">
              <a:buFont typeface="Arial" panose="020B0604020202020204" pitchFamily="34" charset="0"/>
              <a:buChar char="•"/>
            </a:pPr>
            <a:r>
              <a:rPr lang="it-IT" sz="1400" dirty="0"/>
              <a:t>Compilato (genera un eseguibile)</a:t>
            </a:r>
          </a:p>
          <a:p>
            <a:pPr marL="285750" indent="-285750">
              <a:buFont typeface="Arial" panose="020B0604020202020204" pitchFamily="34" charset="0"/>
              <a:buChar char="•"/>
            </a:pPr>
            <a:r>
              <a:rPr lang="it-IT" sz="1400" dirty="0"/>
              <a:t>Solido</a:t>
            </a:r>
          </a:p>
          <a:p>
            <a:pPr marL="285750" indent="-285750">
              <a:buFont typeface="Arial" panose="020B0604020202020204" pitchFamily="34" charset="0"/>
              <a:buChar char="•"/>
            </a:pPr>
            <a:r>
              <a:rPr lang="it-IT" sz="1400" dirty="0"/>
              <a:t>Performante</a:t>
            </a:r>
          </a:p>
          <a:p>
            <a:pPr marL="285750" indent="-285750">
              <a:buFont typeface="Arial" panose="020B0604020202020204" pitchFamily="34" charset="0"/>
              <a:buChar char="•"/>
            </a:pPr>
            <a:r>
              <a:rPr lang="it-IT" sz="1400" dirty="0"/>
              <a:t>Tipizzato</a:t>
            </a:r>
          </a:p>
          <a:p>
            <a:pPr marL="285750" indent="-285750">
              <a:buFont typeface="Arial" panose="020B0604020202020204" pitchFamily="34" charset="0"/>
              <a:buChar char="•"/>
            </a:pPr>
            <a:r>
              <a:rPr lang="it-IT" sz="1400" dirty="0"/>
              <a:t>Compilatore restrittivo</a:t>
            </a:r>
          </a:p>
          <a:p>
            <a:pPr marL="285750" indent="-285750">
              <a:buFont typeface="Arial" panose="020B0604020202020204" pitchFamily="34" charset="0"/>
              <a:buChar char="•"/>
            </a:pPr>
            <a:r>
              <a:rPr lang="it-IT" sz="1400" dirty="0" err="1"/>
              <a:t>Multithread</a:t>
            </a:r>
            <a:r>
              <a:rPr lang="it-IT" sz="1400" dirty="0"/>
              <a:t> (</a:t>
            </a:r>
            <a:r>
              <a:rPr lang="it-IT" sz="1400" dirty="0" err="1"/>
              <a:t>Goroutine</a:t>
            </a:r>
            <a:r>
              <a:rPr lang="it-IT" sz="1400" dirty="0"/>
              <a:t>)</a:t>
            </a:r>
          </a:p>
          <a:p>
            <a:pPr marL="285750" indent="-285750">
              <a:buFont typeface="Arial" panose="020B0604020202020204" pitchFamily="34" charset="0"/>
              <a:buChar char="•"/>
            </a:pPr>
            <a:r>
              <a:rPr lang="it-IT" sz="1400" dirty="0"/>
              <a:t>Channel (Buffer di comunicazione)</a:t>
            </a:r>
          </a:p>
          <a:p>
            <a:pPr marL="285750" indent="-285750">
              <a:buFont typeface="Arial" panose="020B0604020202020204" pitchFamily="34" charset="0"/>
              <a:buChar char="•"/>
            </a:pPr>
            <a:r>
              <a:rPr lang="it-IT" sz="1400" dirty="0"/>
              <a:t>Multipiattaforma</a:t>
            </a:r>
          </a:p>
          <a:p>
            <a:pPr marL="285750" indent="-285750">
              <a:buFont typeface="Arial" panose="020B0604020202020204" pitchFamily="34" charset="0"/>
              <a:buChar char="•"/>
            </a:pPr>
            <a:r>
              <a:rPr lang="it-IT" sz="1400" dirty="0"/>
              <a:t>Interfacce</a:t>
            </a:r>
          </a:p>
          <a:p>
            <a:pPr marL="285750" indent="-285750">
              <a:buFont typeface="Arial" panose="020B0604020202020204" pitchFamily="34" charset="0"/>
              <a:buChar char="•"/>
            </a:pPr>
            <a:r>
              <a:rPr lang="it-IT" sz="1400" dirty="0" err="1"/>
              <a:t>Type</a:t>
            </a:r>
            <a:r>
              <a:rPr lang="it-IT" sz="1400" dirty="0"/>
              <a:t> </a:t>
            </a:r>
            <a:r>
              <a:rPr lang="it-IT" sz="1400" dirty="0" err="1"/>
              <a:t>inference</a:t>
            </a:r>
            <a:r>
              <a:rPr lang="it-IT" sz="1400" dirty="0"/>
              <a:t> (:=)</a:t>
            </a:r>
          </a:p>
          <a:p>
            <a:pPr marL="285750" indent="-285750">
              <a:buFont typeface="Arial" panose="020B0604020202020204" pitchFamily="34" charset="0"/>
              <a:buChar char="•"/>
            </a:pPr>
            <a:r>
              <a:rPr lang="it-IT" sz="1400" dirty="0"/>
              <a:t>Funzioni con più valori di ritorno</a:t>
            </a:r>
          </a:p>
          <a:p>
            <a:pPr marL="285750" indent="-285750">
              <a:buFont typeface="Arial" panose="020B0604020202020204" pitchFamily="34" charset="0"/>
              <a:buChar char="•"/>
            </a:pPr>
            <a:r>
              <a:rPr lang="it-IT" sz="1400" dirty="0" err="1"/>
              <a:t>Blank</a:t>
            </a:r>
            <a:r>
              <a:rPr lang="it-IT" sz="1400" dirty="0"/>
              <a:t> operator (</a:t>
            </a:r>
            <a:r>
              <a:rPr lang="it-IT" sz="1400" dirty="0">
                <a:latin typeface="+mn-lt"/>
                <a:ea typeface="Open Sans" panose="020B0604020202020204" charset="0"/>
                <a:cs typeface="Open Sans" panose="020B0604020202020204" charset="0"/>
              </a:rPr>
              <a:t>_</a:t>
            </a:r>
            <a:r>
              <a:rPr lang="it-IT" sz="1400" dirty="0"/>
              <a:t>)</a:t>
            </a:r>
          </a:p>
        </p:txBody>
      </p:sp>
    </p:spTree>
    <p:extLst>
      <p:ext uri="{BB962C8B-B14F-4D97-AF65-F5344CB8AC3E}">
        <p14:creationId xmlns:p14="http://schemas.microsoft.com/office/powerpoint/2010/main" val="956927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2">
            <a:extLst>
              <a:ext uri="{FF2B5EF4-FFF2-40B4-BE49-F238E27FC236}">
                <a16:creationId xmlns:a16="http://schemas.microsoft.com/office/drawing/2014/main" id="{F53EB484-FCF5-4F16-89EF-470AA074478A}"/>
              </a:ext>
            </a:extLst>
          </p:cNvPr>
          <p:cNvSpPr txBox="1">
            <a:spLocks/>
          </p:cNvSpPr>
          <p:nvPr/>
        </p:nvSpPr>
        <p:spPr>
          <a:xfrm>
            <a:off x="477837" y="687347"/>
            <a:ext cx="8196263" cy="1873635"/>
          </a:xfrm>
          <a:prstGeom prst="rect">
            <a:avLst/>
          </a:prstGeom>
        </p:spPr>
        <p:txBody>
          <a:bodyPr/>
          <a:lstStyle>
            <a:lvl1pPr marL="0" indent="0" algn="l" defTabSz="914400" rtl="0" eaLnBrk="1" latinLnBrk="0" hangingPunct="1">
              <a:lnSpc>
                <a:spcPct val="120000"/>
              </a:lnSpc>
              <a:spcBef>
                <a:spcPts val="1000"/>
              </a:spcBef>
              <a:buFont typeface="Arial" panose="020B0604020202020204" pitchFamily="34" charset="0"/>
              <a:buNone/>
              <a:defRPr sz="5400" i="1" kern="120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3200" i="0" dirty="0">
                <a:solidFill>
                  <a:schemeClr val="tx1"/>
                </a:solidFill>
              </a:rPr>
              <a:t>Tutto questo lo potete trovare su </a:t>
            </a:r>
            <a:r>
              <a:rPr lang="it-IT" sz="3200" i="0" dirty="0" err="1">
                <a:solidFill>
                  <a:schemeClr val="tx1"/>
                </a:solidFill>
              </a:rPr>
              <a:t>gitlab</a:t>
            </a:r>
            <a:r>
              <a:rPr lang="it-IT" sz="3200" i="0" dirty="0">
                <a:solidFill>
                  <a:schemeClr val="tx1"/>
                </a:solidFill>
              </a:rPr>
              <a:t>:</a:t>
            </a:r>
          </a:p>
          <a:p>
            <a:r>
              <a:rPr lang="it-IT" sz="3200" i="0" dirty="0">
                <a:solidFill>
                  <a:schemeClr val="tx1"/>
                </a:solidFill>
              </a:rPr>
              <a:t>		</a:t>
            </a:r>
            <a:r>
              <a:rPr lang="it-IT" sz="3200" i="0" dirty="0">
                <a:solidFill>
                  <a:schemeClr val="tx1"/>
                </a:solidFill>
                <a:hlinkClick r:id="rId2"/>
              </a:rPr>
              <a:t>https://gitlab.intre.it/gilde/golang</a:t>
            </a:r>
            <a:endParaRPr lang="it-IT" sz="3200" i="0" dirty="0">
              <a:solidFill>
                <a:schemeClr val="tx1"/>
              </a:solidFill>
            </a:endParaRPr>
          </a:p>
        </p:txBody>
      </p:sp>
      <p:pic>
        <p:nvPicPr>
          <p:cNvPr id="9" name="Picture 8">
            <a:extLst>
              <a:ext uri="{FF2B5EF4-FFF2-40B4-BE49-F238E27FC236}">
                <a16:creationId xmlns:a16="http://schemas.microsoft.com/office/drawing/2014/main" id="{D8734948-5B9E-054E-B163-024232D02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5560" y="3048144"/>
            <a:ext cx="2735712" cy="3122509"/>
          </a:xfrm>
          <a:prstGeom prst="rect">
            <a:avLst/>
          </a:prstGeom>
        </p:spPr>
      </p:pic>
      <p:sp>
        <p:nvSpPr>
          <p:cNvPr id="2" name="Fumetto: ovale 1">
            <a:extLst>
              <a:ext uri="{FF2B5EF4-FFF2-40B4-BE49-F238E27FC236}">
                <a16:creationId xmlns:a16="http://schemas.microsoft.com/office/drawing/2014/main" id="{2EF99652-A37D-4EEC-BF50-8CD4FE110EF5}"/>
              </a:ext>
            </a:extLst>
          </p:cNvPr>
          <p:cNvSpPr/>
          <p:nvPr/>
        </p:nvSpPr>
        <p:spPr>
          <a:xfrm>
            <a:off x="4152550" y="2158310"/>
            <a:ext cx="3783435" cy="2707304"/>
          </a:xfrm>
          <a:prstGeom prst="wedgeEllipseCallout">
            <a:avLst>
              <a:gd name="adj1" fmla="val -62849"/>
              <a:gd name="adj2" fmla="val 32767"/>
            </a:avLst>
          </a:prstGeom>
          <a:solidFill>
            <a:schemeClr val="accent1">
              <a:lumMod val="40000"/>
              <a:lumOff val="60000"/>
            </a:schemeClr>
          </a:solidFill>
          <a:ln>
            <a:solidFill>
              <a:srgbClr val="006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1000"/>
              </a:spcBef>
            </a:pPr>
            <a:r>
              <a:rPr lang="it-IT" sz="3000" i="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Arrivederci alla prossima </a:t>
            </a:r>
            <a:r>
              <a:rPr lang="it-IT" sz="3000" b="1" i="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GO</a:t>
            </a:r>
            <a:r>
              <a:rPr lang="it-IT" sz="3000" i="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liardata</a:t>
            </a:r>
            <a:r>
              <a:rPr lang="it-IT" sz="3000" i="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
            </a:r>
          </a:p>
          <a:p>
            <a:pPr algn="ctr"/>
            <a:endParaRPr lang="it-IT" dirty="0"/>
          </a:p>
        </p:txBody>
      </p:sp>
    </p:spTree>
    <p:extLst>
      <p:ext uri="{BB962C8B-B14F-4D97-AF65-F5344CB8AC3E}">
        <p14:creationId xmlns:p14="http://schemas.microsoft.com/office/powerpoint/2010/main" val="19236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70630" y="366550"/>
            <a:ext cx="8198250" cy="1127147"/>
          </a:xfrm>
        </p:spPr>
        <p:txBody>
          <a:bodyPr/>
          <a:lstStyle/>
          <a:p>
            <a:r>
              <a:rPr lang="it-IT" dirty="0"/>
              <a:t>Chi?</a:t>
            </a:r>
          </a:p>
        </p:txBody>
      </p:sp>
      <p:sp>
        <p:nvSpPr>
          <p:cNvPr id="4" name="Segnaposto testo 3"/>
          <p:cNvSpPr>
            <a:spLocks noGrp="1"/>
          </p:cNvSpPr>
          <p:nvPr>
            <p:ph type="body" sz="quarter" idx="11"/>
          </p:nvPr>
        </p:nvSpPr>
        <p:spPr/>
        <p:txBody>
          <a:bodyPr/>
          <a:lstStyle/>
          <a:p>
            <a:r>
              <a:rPr lang="it-IT" sz="2300" dirty="0">
                <a:latin typeface="Open Sans Light" panose="020B0604020202020204" charset="0"/>
                <a:ea typeface="Open Sans Light" panose="020B0604020202020204" charset="0"/>
                <a:cs typeface="Open Sans Light" panose="020B0604020202020204" charset="0"/>
              </a:rPr>
              <a:t>Alberto Maggioni</a:t>
            </a:r>
          </a:p>
          <a:p>
            <a:r>
              <a:rPr lang="it-IT" sz="2300" dirty="0">
                <a:latin typeface="Open Sans Light" panose="020B0604020202020204" charset="0"/>
                <a:ea typeface="Open Sans Light" panose="020B0604020202020204" charset="0"/>
                <a:cs typeface="Open Sans Light" panose="020B0604020202020204" charset="0"/>
              </a:rPr>
              <a:t>Alex </a:t>
            </a:r>
            <a:r>
              <a:rPr lang="it-IT" sz="2300" dirty="0" err="1">
                <a:latin typeface="Open Sans Light" panose="020B0604020202020204" charset="0"/>
                <a:ea typeface="Open Sans Light" panose="020B0604020202020204" charset="0"/>
                <a:cs typeface="Open Sans Light" panose="020B0604020202020204" charset="0"/>
              </a:rPr>
              <a:t>Mufatti</a:t>
            </a:r>
            <a:endParaRPr lang="it-IT" sz="2300" dirty="0">
              <a:latin typeface="Open Sans Light" panose="020B0604020202020204" charset="0"/>
              <a:ea typeface="Open Sans Light" panose="020B0604020202020204" charset="0"/>
              <a:cs typeface="Open Sans Light" panose="020B0604020202020204" charset="0"/>
            </a:endParaRPr>
          </a:p>
          <a:p>
            <a:r>
              <a:rPr lang="it-IT" sz="2300" dirty="0">
                <a:latin typeface="Open Sans Light" panose="020B0604020202020204" charset="0"/>
                <a:ea typeface="Open Sans Light" panose="020B0604020202020204" charset="0"/>
                <a:cs typeface="Open Sans Light" panose="020B0604020202020204" charset="0"/>
              </a:rPr>
              <a:t>Claudio Volpi</a:t>
            </a:r>
          </a:p>
          <a:p>
            <a:r>
              <a:rPr lang="it-IT" sz="2300" dirty="0">
                <a:latin typeface="Open Sans Light" panose="020B0604020202020204" charset="0"/>
                <a:ea typeface="Open Sans Light" panose="020B0604020202020204" charset="0"/>
                <a:cs typeface="Open Sans Light" panose="020B0604020202020204" charset="0"/>
              </a:rPr>
              <a:t>Giulio Roggero</a:t>
            </a:r>
          </a:p>
          <a:p>
            <a:r>
              <a:rPr lang="it-IT" sz="2300" dirty="0">
                <a:latin typeface="Open Sans Light" panose="020B0604020202020204" charset="0"/>
                <a:ea typeface="Open Sans Light" panose="020B0604020202020204" charset="0"/>
                <a:cs typeface="Open Sans Light" panose="020B0604020202020204" charset="0"/>
              </a:rPr>
              <a:t>Johan Duque</a:t>
            </a:r>
          </a:p>
          <a:p>
            <a:r>
              <a:rPr lang="it-IT" sz="2300" dirty="0">
                <a:latin typeface="Open Sans Light" panose="020B0604020202020204" charset="0"/>
                <a:ea typeface="Open Sans Light" panose="020B0604020202020204" charset="0"/>
                <a:cs typeface="Open Sans Light" panose="020B0604020202020204" charset="0"/>
              </a:rPr>
              <a:t>Luca Marcato</a:t>
            </a:r>
          </a:p>
          <a:p>
            <a:r>
              <a:rPr lang="it-IT" sz="2300" dirty="0">
                <a:latin typeface="Open Sans Light" panose="020B0604020202020204" charset="0"/>
                <a:ea typeface="Open Sans Light" panose="020B0604020202020204" charset="0"/>
                <a:cs typeface="Open Sans Light" panose="020B0604020202020204" charset="0"/>
              </a:rPr>
              <a:t>Lorenzo Testa</a:t>
            </a:r>
          </a:p>
          <a:p>
            <a:r>
              <a:rPr lang="it-IT" sz="2300" dirty="0">
                <a:latin typeface="Open Sans Light" panose="020B0604020202020204" charset="0"/>
                <a:ea typeface="Open Sans Light" panose="020B0604020202020204" charset="0"/>
                <a:cs typeface="Open Sans Light" panose="020B0604020202020204" charset="0"/>
              </a:rPr>
              <a:t>Marco Ranica</a:t>
            </a:r>
          </a:p>
          <a:p>
            <a:r>
              <a:rPr lang="it-IT" sz="2300" dirty="0">
                <a:latin typeface="Open Sans Light" panose="020B0604020202020204" charset="0"/>
                <a:ea typeface="Open Sans Light" panose="020B0604020202020204" charset="0"/>
                <a:cs typeface="Open Sans Light" panose="020B0604020202020204" charset="0"/>
              </a:rPr>
              <a:t>Marina Poggio</a:t>
            </a:r>
          </a:p>
          <a:p>
            <a:r>
              <a:rPr lang="it-IT" sz="2300" dirty="0">
                <a:latin typeface="Open Sans Light" panose="020B0604020202020204" charset="0"/>
                <a:ea typeface="Open Sans Light" panose="020B0604020202020204" charset="0"/>
                <a:cs typeface="Open Sans Light" panose="020B0604020202020204" charset="0"/>
              </a:rPr>
              <a:t>Mister </a:t>
            </a:r>
            <a:r>
              <a:rPr lang="it-IT" sz="2300" dirty="0" err="1">
                <a:latin typeface="Open Sans Light" panose="020B0604020202020204" charset="0"/>
                <a:ea typeface="Open Sans Light" panose="020B0604020202020204" charset="0"/>
                <a:cs typeface="Open Sans Light" panose="020B0604020202020204" charset="0"/>
              </a:rPr>
              <a:t>GOpher</a:t>
            </a:r>
            <a:endParaRPr lang="it-IT" sz="2300" dirty="0">
              <a:latin typeface="Open Sans Light" panose="020B0604020202020204" charset="0"/>
              <a:ea typeface="Open Sans Light" panose="020B0604020202020204" charset="0"/>
              <a:cs typeface="Open Sans Light" panose="020B0604020202020204" charset="0"/>
            </a:endParaRPr>
          </a:p>
        </p:txBody>
      </p:sp>
      <p:pic>
        <p:nvPicPr>
          <p:cNvPr id="6" name="Immagine 5">
            <a:extLst>
              <a:ext uri="{FF2B5EF4-FFF2-40B4-BE49-F238E27FC236}">
                <a16:creationId xmlns:a16="http://schemas.microsoft.com/office/drawing/2014/main" id="{2C73C1DD-66B9-4F4E-A319-035D2DF17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023" y="757689"/>
            <a:ext cx="1260000" cy="1260000"/>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magine 7">
            <a:extLst>
              <a:ext uri="{FF2B5EF4-FFF2-40B4-BE49-F238E27FC236}">
                <a16:creationId xmlns:a16="http://schemas.microsoft.com/office/drawing/2014/main" id="{861C1C9A-A8ED-4AC7-BE00-9A2EDB2F6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989" y="1280827"/>
            <a:ext cx="1260001" cy="1260001"/>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a:extLst>
              <a:ext uri="{FF2B5EF4-FFF2-40B4-BE49-F238E27FC236}">
                <a16:creationId xmlns:a16="http://schemas.microsoft.com/office/drawing/2014/main" id="{D3FAB991-9D44-48F6-A2E8-A8A8C81F3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841" y="1792150"/>
            <a:ext cx="1260001" cy="1260001"/>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magine 11">
            <a:extLst>
              <a:ext uri="{FF2B5EF4-FFF2-40B4-BE49-F238E27FC236}">
                <a16:creationId xmlns:a16="http://schemas.microsoft.com/office/drawing/2014/main" id="{B2F7765E-298D-481A-9699-4CBF442530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9023" y="2231754"/>
            <a:ext cx="1260000" cy="1260000"/>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magine 13">
            <a:extLst>
              <a:ext uri="{FF2B5EF4-FFF2-40B4-BE49-F238E27FC236}">
                <a16:creationId xmlns:a16="http://schemas.microsoft.com/office/drawing/2014/main" id="{15B66853-486F-418F-BA18-56114704C4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7737" y="3308178"/>
            <a:ext cx="1260001" cy="1260001"/>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magine 15">
            <a:extLst>
              <a:ext uri="{FF2B5EF4-FFF2-40B4-BE49-F238E27FC236}">
                <a16:creationId xmlns:a16="http://schemas.microsoft.com/office/drawing/2014/main" id="{D308E670-B350-4C13-851C-DD8BCE0957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9023" y="3705819"/>
            <a:ext cx="1260000" cy="1260000"/>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magine 17">
            <a:extLst>
              <a:ext uri="{FF2B5EF4-FFF2-40B4-BE49-F238E27FC236}">
                <a16:creationId xmlns:a16="http://schemas.microsoft.com/office/drawing/2014/main" id="{D94FD861-11FB-4861-B50C-31D2CB735F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7937" y="4228957"/>
            <a:ext cx="1260001" cy="1260001"/>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magine 19">
            <a:extLst>
              <a:ext uri="{FF2B5EF4-FFF2-40B4-BE49-F238E27FC236}">
                <a16:creationId xmlns:a16="http://schemas.microsoft.com/office/drawing/2014/main" id="{411F6188-0D6A-4FFC-ADE9-B3CD5792B9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7737" y="4728465"/>
            <a:ext cx="1260001" cy="1260001"/>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magine 4">
            <a:extLst>
              <a:ext uri="{FF2B5EF4-FFF2-40B4-BE49-F238E27FC236}">
                <a16:creationId xmlns:a16="http://schemas.microsoft.com/office/drawing/2014/main" id="{1DE883AA-FC4C-4D71-8541-90BCBD9FDE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7937" y="2758776"/>
            <a:ext cx="1260001" cy="1260001"/>
          </a:xfrm>
          <a:prstGeom prst="ellipse">
            <a:avLst/>
          </a:prstGeom>
          <a:ln w="63500" cap="rnd">
            <a:solidFill>
              <a:srgbClr val="0061B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Immagine 21">
            <a:extLst>
              <a:ext uri="{FF2B5EF4-FFF2-40B4-BE49-F238E27FC236}">
                <a16:creationId xmlns:a16="http://schemas.microsoft.com/office/drawing/2014/main" id="{5859BB60-D49C-47AD-B3AC-5E3BBAED57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59512" y="5179884"/>
            <a:ext cx="1260000" cy="1260000"/>
          </a:xfrm>
          <a:prstGeom prst="ellipse">
            <a:avLst/>
          </a:prstGeom>
          <a:ln w="63500" cap="rnd">
            <a:solidFill>
              <a:schemeClr val="bg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9046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70630" y="366550"/>
            <a:ext cx="8198250" cy="1127147"/>
          </a:xfrm>
        </p:spPr>
        <p:txBody>
          <a:bodyPr/>
          <a:lstStyle/>
          <a:p>
            <a:r>
              <a:rPr lang="it-IT" dirty="0"/>
              <a:t>Perché?</a:t>
            </a:r>
          </a:p>
        </p:txBody>
      </p:sp>
      <p:sp>
        <p:nvSpPr>
          <p:cNvPr id="4" name="Segnaposto testo 3"/>
          <p:cNvSpPr>
            <a:spLocks noGrp="1"/>
          </p:cNvSpPr>
          <p:nvPr>
            <p:ph type="body" sz="quarter" idx="11"/>
          </p:nvPr>
        </p:nvSpPr>
        <p:spPr/>
        <p:txBody>
          <a:bodyPr/>
          <a:lstStyle/>
          <a:p>
            <a:r>
              <a:rPr lang="it-IT" dirty="0">
                <a:latin typeface="Open Sans Light" panose="020B0604020202020204" charset="0"/>
                <a:ea typeface="Open Sans Light" panose="020B0604020202020204" charset="0"/>
                <a:cs typeface="Open Sans Light" panose="020B0604020202020204" charset="0"/>
              </a:rPr>
              <a:t>Conoscere nuovi linguaggi</a:t>
            </a:r>
          </a:p>
          <a:p>
            <a:r>
              <a:rPr lang="it-IT" dirty="0">
                <a:latin typeface="Open Sans Light" panose="020B0604020202020204" charset="0"/>
                <a:ea typeface="Open Sans Light" panose="020B0604020202020204" charset="0"/>
                <a:cs typeface="Open Sans Light" panose="020B0604020202020204" charset="0"/>
              </a:rPr>
              <a:t>Approfondirlo per poterlo confrontare con altri linguaggi conosciuti</a:t>
            </a:r>
          </a:p>
          <a:p>
            <a:r>
              <a:rPr lang="it-IT" dirty="0">
                <a:latin typeface="Open Sans Light" panose="020B0604020202020204" charset="0"/>
                <a:ea typeface="Open Sans Light" panose="020B0604020202020204" charset="0"/>
                <a:cs typeface="Open Sans Light" panose="020B0604020202020204" charset="0"/>
              </a:rPr>
              <a:t>Curiosità di conoscere il linguaggio di Google</a:t>
            </a:r>
          </a:p>
          <a:p>
            <a:r>
              <a:rPr lang="it-IT" dirty="0">
                <a:latin typeface="Open Sans Light" panose="020B0604020202020204" charset="0"/>
                <a:ea typeface="Open Sans Light" panose="020B0604020202020204" charset="0"/>
                <a:cs typeface="Open Sans Light" panose="020B0604020202020204" charset="0"/>
              </a:rPr>
              <a:t>La mascotte </a:t>
            </a:r>
            <a:r>
              <a:rPr lang="it-IT" dirty="0" err="1">
                <a:latin typeface="Open Sans Light" panose="020B0604020202020204" charset="0"/>
                <a:ea typeface="Open Sans Light" panose="020B0604020202020204" charset="0"/>
                <a:cs typeface="Open Sans Light" panose="020B0604020202020204" charset="0"/>
              </a:rPr>
              <a:t>Gopher</a:t>
            </a:r>
            <a:r>
              <a:rPr lang="it-IT" dirty="0">
                <a:latin typeface="Open Sans Light" panose="020B0604020202020204" charset="0"/>
                <a:ea typeface="Open Sans Light" panose="020B0604020202020204" charset="0"/>
                <a:cs typeface="Open Sans Light" panose="020B0604020202020204" charset="0"/>
              </a:rPr>
              <a:t> è simpatica!!!</a:t>
            </a:r>
          </a:p>
          <a:p>
            <a:r>
              <a:rPr lang="it-IT" dirty="0">
                <a:latin typeface="Open Sans Light" panose="020B0604020202020204" charset="0"/>
                <a:ea typeface="Open Sans Light" panose="020B0604020202020204" charset="0"/>
                <a:cs typeface="Open Sans Light" panose="020B0604020202020204" charset="0"/>
              </a:rPr>
              <a:t>Molte aziende lo utilizzano (</a:t>
            </a:r>
            <a:r>
              <a:rPr lang="it-IT" dirty="0" err="1">
                <a:latin typeface="Open Sans Light" panose="020B0604020202020204" charset="0"/>
                <a:ea typeface="Open Sans Light" panose="020B0604020202020204" charset="0"/>
                <a:cs typeface="Open Sans Light" panose="020B0604020202020204" charset="0"/>
              </a:rPr>
              <a:t>Atlassian</a:t>
            </a:r>
            <a:r>
              <a:rPr lang="it-IT" dirty="0">
                <a:latin typeface="Open Sans Light" panose="020B0604020202020204" charset="0"/>
                <a:ea typeface="Open Sans Light" panose="020B0604020202020204" charset="0"/>
                <a:cs typeface="Open Sans Light" panose="020B0604020202020204" charset="0"/>
              </a:rPr>
              <a:t>, </a:t>
            </a:r>
            <a:r>
              <a:rPr lang="it-IT" dirty="0" err="1">
                <a:latin typeface="Open Sans Light" panose="020B0604020202020204" charset="0"/>
                <a:ea typeface="Open Sans Light" panose="020B0604020202020204" charset="0"/>
                <a:cs typeface="Open Sans Light" panose="020B0604020202020204" charset="0"/>
              </a:rPr>
              <a:t>Netflix</a:t>
            </a:r>
            <a:r>
              <a:rPr lang="it-IT" dirty="0">
                <a:latin typeface="Open Sans Light" panose="020B0604020202020204" charset="0"/>
                <a:ea typeface="Open Sans Light" panose="020B0604020202020204" charset="0"/>
                <a:cs typeface="Open Sans Light" panose="020B0604020202020204" charset="0"/>
              </a:rPr>
              <a:t>, </a:t>
            </a:r>
            <a:r>
              <a:rPr lang="it-IT" dirty="0" err="1">
                <a:latin typeface="Open Sans Light" panose="020B0604020202020204" charset="0"/>
                <a:ea typeface="Open Sans Light" panose="020B0604020202020204" charset="0"/>
                <a:cs typeface="Open Sans Light" panose="020B0604020202020204" charset="0"/>
              </a:rPr>
              <a:t>DropBox</a:t>
            </a:r>
            <a:r>
              <a:rPr lang="it-IT" dirty="0">
                <a:latin typeface="Open Sans Light" panose="020B0604020202020204" charset="0"/>
                <a:ea typeface="Open Sans Light" panose="020B0604020202020204" charset="0"/>
                <a:cs typeface="Open Sans Light" panose="020B0604020202020204" charset="0"/>
              </a:rPr>
              <a:t>, Facebook, eBay, ecc...)</a:t>
            </a:r>
          </a:p>
          <a:p>
            <a:r>
              <a:rPr lang="it-IT" dirty="0">
                <a:latin typeface="Open Sans Light" panose="020B0604020202020204" charset="0"/>
                <a:ea typeface="Open Sans Light" panose="020B0604020202020204" charset="0"/>
                <a:cs typeface="Open Sans Light" panose="020B0604020202020204" charset="0"/>
              </a:rPr>
              <a:t>Se ne parla nel mondo degli sviluppatori di </a:t>
            </a:r>
            <a:r>
              <a:rPr lang="it-IT" dirty="0" err="1">
                <a:latin typeface="Open Sans Light" panose="020B0604020202020204" charset="0"/>
                <a:ea typeface="Open Sans Light" panose="020B0604020202020204" charset="0"/>
                <a:cs typeface="Open Sans Light" panose="020B0604020202020204" charset="0"/>
              </a:rPr>
              <a:t>backend</a:t>
            </a:r>
            <a:endParaRPr lang="it-IT" dirty="0">
              <a:latin typeface="Open Sans Light" panose="020B0604020202020204" charset="0"/>
              <a:ea typeface="Open Sans Light" panose="020B0604020202020204" charset="0"/>
              <a:cs typeface="Open Sans Light" panose="020B0604020202020204" charset="0"/>
            </a:endParaRPr>
          </a:p>
          <a:p>
            <a:endParaRPr lang="it-IT" sz="2300" dirty="0"/>
          </a:p>
          <a:p>
            <a:pPr marL="0" indent="0">
              <a:buNone/>
            </a:pPr>
            <a:endParaRPr lang="it-IT" sz="2300" dirty="0"/>
          </a:p>
          <a:p>
            <a:endParaRPr lang="it-IT" sz="2300" dirty="0"/>
          </a:p>
          <a:p>
            <a:endParaRPr lang="it-IT" sz="2300" dirty="0"/>
          </a:p>
          <a:p>
            <a:pPr marL="0" indent="0">
              <a:buNone/>
            </a:pPr>
            <a:endParaRPr lang="it-IT" sz="2300" dirty="0"/>
          </a:p>
          <a:p>
            <a:pPr marL="0" indent="0">
              <a:buNone/>
            </a:pPr>
            <a:endParaRPr lang="it-IT" sz="2300" dirty="0"/>
          </a:p>
        </p:txBody>
      </p:sp>
    </p:spTree>
    <p:extLst>
      <p:ext uri="{BB962C8B-B14F-4D97-AF65-F5344CB8AC3E}">
        <p14:creationId xmlns:p14="http://schemas.microsoft.com/office/powerpoint/2010/main" val="1209100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470630" y="366550"/>
            <a:ext cx="8198250" cy="905659"/>
          </a:xfrm>
        </p:spPr>
        <p:txBody>
          <a:bodyPr/>
          <a:lstStyle/>
          <a:p>
            <a:r>
              <a:rPr lang="it-IT" dirty="0"/>
              <a:t>Le Origini</a:t>
            </a:r>
          </a:p>
        </p:txBody>
      </p:sp>
      <p:sp>
        <p:nvSpPr>
          <p:cNvPr id="2" name="Segnaposto piè di pagina 1"/>
          <p:cNvSpPr>
            <a:spLocks noGrp="1"/>
          </p:cNvSpPr>
          <p:nvPr>
            <p:ph type="ftr" sz="quarter" idx="10"/>
          </p:nvPr>
        </p:nvSpPr>
        <p:spPr/>
        <p:txBody>
          <a:bodyPr/>
          <a:lstStyle/>
          <a:p>
            <a:pPr>
              <a:defRPr/>
            </a:pPr>
            <a:endParaRPr lang="en-US" altLang="en-US" dirty="0"/>
          </a:p>
        </p:txBody>
      </p:sp>
      <p:sp>
        <p:nvSpPr>
          <p:cNvPr id="4" name="Segnaposto testo 3">
            <a:extLst>
              <a:ext uri="{FF2B5EF4-FFF2-40B4-BE49-F238E27FC236}">
                <a16:creationId xmlns:a16="http://schemas.microsoft.com/office/drawing/2014/main" id="{01B9CCF1-3AB6-4D13-A5A7-C69DB81C25FA}"/>
              </a:ext>
            </a:extLst>
          </p:cNvPr>
          <p:cNvSpPr>
            <a:spLocks noGrp="1"/>
          </p:cNvSpPr>
          <p:nvPr>
            <p:ph type="body" sz="quarter" idx="11"/>
          </p:nvPr>
        </p:nvSpPr>
        <p:spPr>
          <a:xfrm>
            <a:off x="469900" y="1272209"/>
            <a:ext cx="8196263" cy="4740627"/>
          </a:xfrm>
        </p:spPr>
        <p:txBody>
          <a:bodyPr/>
          <a:lstStyle/>
          <a:p>
            <a:pPr marL="0" indent="0">
              <a:buNone/>
            </a:pPr>
            <a:r>
              <a:rPr lang="it-IT" sz="2600" dirty="0">
                <a:latin typeface="Open Sans Light" panose="020B0604020202020204" charset="0"/>
                <a:ea typeface="Open Sans Light" panose="020B0604020202020204" charset="0"/>
                <a:cs typeface="Open Sans Light" panose="020B0604020202020204" charset="0"/>
              </a:rPr>
              <a:t>Go è un linguaggio di programmazione open source sviluppato da Google. </a:t>
            </a:r>
          </a:p>
          <a:p>
            <a:pPr marL="0" indent="0">
              <a:buNone/>
            </a:pPr>
            <a:r>
              <a:rPr lang="it-IT" sz="2600" dirty="0">
                <a:latin typeface="Open Sans Light" panose="020B0604020202020204" charset="0"/>
                <a:ea typeface="Open Sans Light" panose="020B0604020202020204" charset="0"/>
                <a:cs typeface="Open Sans Light" panose="020B0604020202020204" charset="0"/>
              </a:rPr>
              <a:t>Robert </a:t>
            </a:r>
            <a:r>
              <a:rPr lang="it-IT" sz="2600" dirty="0" err="1">
                <a:latin typeface="Open Sans Light" panose="020B0604020202020204" charset="0"/>
                <a:ea typeface="Open Sans Light" panose="020B0604020202020204" charset="0"/>
                <a:cs typeface="Open Sans Light" panose="020B0604020202020204" charset="0"/>
              </a:rPr>
              <a:t>Griesemer</a:t>
            </a:r>
            <a:r>
              <a:rPr lang="it-IT" sz="2600" dirty="0">
                <a:latin typeface="Open Sans Light" panose="020B0604020202020204" charset="0"/>
                <a:ea typeface="Open Sans Light" panose="020B0604020202020204" charset="0"/>
                <a:cs typeface="Open Sans Light" panose="020B0604020202020204" charset="0"/>
              </a:rPr>
              <a:t>, </a:t>
            </a:r>
            <a:r>
              <a:rPr lang="it-IT" sz="2600" dirty="0" err="1">
                <a:latin typeface="Open Sans Light" panose="020B0604020202020204" charset="0"/>
                <a:ea typeface="Open Sans Light" panose="020B0604020202020204" charset="0"/>
                <a:cs typeface="Open Sans Light" panose="020B0604020202020204" charset="0"/>
              </a:rPr>
              <a:t>Rob</a:t>
            </a:r>
            <a:r>
              <a:rPr lang="it-IT" sz="2600" dirty="0">
                <a:latin typeface="Open Sans Light" panose="020B0604020202020204" charset="0"/>
                <a:ea typeface="Open Sans Light" panose="020B0604020202020204" charset="0"/>
                <a:cs typeface="Open Sans Light" panose="020B0604020202020204" charset="0"/>
              </a:rPr>
              <a:t> </a:t>
            </a:r>
            <a:r>
              <a:rPr lang="it-IT" sz="2600" dirty="0" err="1">
                <a:latin typeface="Open Sans Light" panose="020B0604020202020204" charset="0"/>
                <a:ea typeface="Open Sans Light" panose="020B0604020202020204" charset="0"/>
                <a:cs typeface="Open Sans Light" panose="020B0604020202020204" charset="0"/>
              </a:rPr>
              <a:t>Pike</a:t>
            </a:r>
            <a:r>
              <a:rPr lang="it-IT" sz="2600" dirty="0">
                <a:latin typeface="Open Sans Light" panose="020B0604020202020204" charset="0"/>
                <a:ea typeface="Open Sans Light" panose="020B0604020202020204" charset="0"/>
                <a:cs typeface="Open Sans Light" panose="020B0604020202020204" charset="0"/>
              </a:rPr>
              <a:t> e </a:t>
            </a:r>
            <a:r>
              <a:rPr lang="it-IT" sz="2600" dirty="0" err="1">
                <a:latin typeface="Open Sans Light" panose="020B0604020202020204" charset="0"/>
                <a:ea typeface="Open Sans Light" panose="020B0604020202020204" charset="0"/>
                <a:cs typeface="Open Sans Light" panose="020B0604020202020204" charset="0"/>
              </a:rPr>
              <a:t>Ken</a:t>
            </a:r>
            <a:r>
              <a:rPr lang="it-IT" sz="2600" dirty="0">
                <a:latin typeface="Open Sans Light" panose="020B0604020202020204" charset="0"/>
                <a:ea typeface="Open Sans Light" panose="020B0604020202020204" charset="0"/>
                <a:cs typeface="Open Sans Light" panose="020B0604020202020204" charset="0"/>
              </a:rPr>
              <a:t> Thompson cominciarono a delineare gli obiettivi di questo linguaggio il 21 Settembre 2007.</a:t>
            </a:r>
          </a:p>
          <a:p>
            <a:pPr marL="0" indent="0">
              <a:buNone/>
            </a:pPr>
            <a:r>
              <a:rPr lang="it-IT" sz="2600" dirty="0">
                <a:latin typeface="Open Sans Light" panose="020B0604020202020204" charset="0"/>
                <a:ea typeface="Open Sans Light" panose="020B0604020202020204" charset="0"/>
                <a:cs typeface="Open Sans Light" panose="020B0604020202020204" charset="0"/>
              </a:rPr>
              <a:t>L'esigenza di creare un nuovo linguaggio di programmazione nasce dal fatto di soddisfare i requisiti di una compilazione efficiente, di un'esecuzione veloce e di una facilità di programmazione. </a:t>
            </a:r>
          </a:p>
          <a:p>
            <a:pPr marL="0" indent="0">
              <a:buNone/>
            </a:pPr>
            <a:r>
              <a:rPr lang="it-IT" sz="2600" dirty="0">
                <a:latin typeface="Open Sans Light" panose="020B0604020202020204" charset="0"/>
                <a:ea typeface="Open Sans Light" panose="020B0604020202020204" charset="0"/>
                <a:cs typeface="Open Sans Light" panose="020B0604020202020204" charset="0"/>
              </a:rPr>
              <a:t>Go viene annunciato ufficialmente il 10 Novembre 2009.</a:t>
            </a:r>
          </a:p>
        </p:txBody>
      </p:sp>
    </p:spTree>
    <p:extLst>
      <p:ext uri="{BB962C8B-B14F-4D97-AF65-F5344CB8AC3E}">
        <p14:creationId xmlns:p14="http://schemas.microsoft.com/office/powerpoint/2010/main" val="195091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a:xfrm>
            <a:off x="470630" y="366550"/>
            <a:ext cx="8198250" cy="905659"/>
          </a:xfrm>
        </p:spPr>
        <p:txBody>
          <a:bodyPr/>
          <a:lstStyle/>
          <a:p>
            <a:r>
              <a:rPr lang="it-IT" dirty="0"/>
              <a:t>La storia</a:t>
            </a:r>
          </a:p>
        </p:txBody>
      </p:sp>
      <p:sp>
        <p:nvSpPr>
          <p:cNvPr id="2" name="Segnaposto piè di pagina 1"/>
          <p:cNvSpPr>
            <a:spLocks noGrp="1"/>
          </p:cNvSpPr>
          <p:nvPr>
            <p:ph type="ftr" sz="quarter" idx="10"/>
          </p:nvPr>
        </p:nvSpPr>
        <p:spPr/>
        <p:txBody>
          <a:bodyPr/>
          <a:lstStyle/>
          <a:p>
            <a:pPr>
              <a:defRPr/>
            </a:pPr>
            <a:endParaRPr lang="en-US" altLang="en-US" dirty="0"/>
          </a:p>
        </p:txBody>
      </p:sp>
      <p:graphicFrame>
        <p:nvGraphicFramePr>
          <p:cNvPr id="4" name="Tabella 3">
            <a:extLst>
              <a:ext uri="{FF2B5EF4-FFF2-40B4-BE49-F238E27FC236}">
                <a16:creationId xmlns:a16="http://schemas.microsoft.com/office/drawing/2014/main" id="{93A08248-F9FD-44A9-95AE-48DB4A6A1694}"/>
              </a:ext>
            </a:extLst>
          </p:cNvPr>
          <p:cNvGraphicFramePr>
            <a:graphicFrameLocks noGrp="1"/>
          </p:cNvGraphicFramePr>
          <p:nvPr>
            <p:extLst>
              <p:ext uri="{D42A27DB-BD31-4B8C-83A1-F6EECF244321}">
                <p14:modId xmlns:p14="http://schemas.microsoft.com/office/powerpoint/2010/main" val="4178816949"/>
              </p:ext>
            </p:extLst>
          </p:nvPr>
        </p:nvGraphicFramePr>
        <p:xfrm>
          <a:off x="1521755" y="1522835"/>
          <a:ext cx="6096000" cy="40792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086941594"/>
                    </a:ext>
                  </a:extLst>
                </a:gridCol>
                <a:gridCol w="3048000">
                  <a:extLst>
                    <a:ext uri="{9D8B030D-6E8A-4147-A177-3AD203B41FA5}">
                      <a16:colId xmlns:a16="http://schemas.microsoft.com/office/drawing/2014/main" val="3139814720"/>
                    </a:ext>
                  </a:extLst>
                </a:gridCol>
              </a:tblGrid>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Versione</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Rilascio</a:t>
                      </a:r>
                    </a:p>
                  </a:txBody>
                  <a:tcPr/>
                </a:tc>
                <a:extLst>
                  <a:ext uri="{0D108BD9-81ED-4DB2-BD59-A6C34878D82A}">
                    <a16:rowId xmlns:a16="http://schemas.microsoft.com/office/drawing/2014/main" val="2612085983"/>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28/03/2012</a:t>
                      </a:r>
                    </a:p>
                  </a:txBody>
                  <a:tcPr/>
                </a:tc>
                <a:extLst>
                  <a:ext uri="{0D108BD9-81ED-4DB2-BD59-A6C34878D82A}">
                    <a16:rowId xmlns:a16="http://schemas.microsoft.com/office/drawing/2014/main" val="3676206065"/>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1.1</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13/05/2013</a:t>
                      </a:r>
                    </a:p>
                  </a:txBody>
                  <a:tcPr/>
                </a:tc>
                <a:extLst>
                  <a:ext uri="{0D108BD9-81ED-4DB2-BD59-A6C34878D82A}">
                    <a16:rowId xmlns:a16="http://schemas.microsoft.com/office/drawing/2014/main" val="2348567521"/>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1.2</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01/12/2013</a:t>
                      </a:r>
                    </a:p>
                  </a:txBody>
                  <a:tcPr/>
                </a:tc>
                <a:extLst>
                  <a:ext uri="{0D108BD9-81ED-4DB2-BD59-A6C34878D82A}">
                    <a16:rowId xmlns:a16="http://schemas.microsoft.com/office/drawing/2014/main" val="1575203988"/>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1.3</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18/06/2014</a:t>
                      </a:r>
                    </a:p>
                  </a:txBody>
                  <a:tcPr/>
                </a:tc>
                <a:extLst>
                  <a:ext uri="{0D108BD9-81ED-4DB2-BD59-A6C34878D82A}">
                    <a16:rowId xmlns:a16="http://schemas.microsoft.com/office/drawing/2014/main" val="2735433119"/>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1.4</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10/12/2014</a:t>
                      </a:r>
                    </a:p>
                  </a:txBody>
                  <a:tcPr/>
                </a:tc>
                <a:extLst>
                  <a:ext uri="{0D108BD9-81ED-4DB2-BD59-A6C34878D82A}">
                    <a16:rowId xmlns:a16="http://schemas.microsoft.com/office/drawing/2014/main" val="3462797680"/>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1.5</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19/08/2015</a:t>
                      </a:r>
                    </a:p>
                  </a:txBody>
                  <a:tcPr/>
                </a:tc>
                <a:extLst>
                  <a:ext uri="{0D108BD9-81ED-4DB2-BD59-A6C34878D82A}">
                    <a16:rowId xmlns:a16="http://schemas.microsoft.com/office/drawing/2014/main" val="4270852835"/>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1.6</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17/02/2016</a:t>
                      </a:r>
                    </a:p>
                  </a:txBody>
                  <a:tcPr/>
                </a:tc>
                <a:extLst>
                  <a:ext uri="{0D108BD9-81ED-4DB2-BD59-A6C34878D82A}">
                    <a16:rowId xmlns:a16="http://schemas.microsoft.com/office/drawing/2014/main" val="1482546934"/>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1.7</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15/08/2016</a:t>
                      </a:r>
                    </a:p>
                  </a:txBody>
                  <a:tcPr/>
                </a:tc>
                <a:extLst>
                  <a:ext uri="{0D108BD9-81ED-4DB2-BD59-A6C34878D82A}">
                    <a16:rowId xmlns:a16="http://schemas.microsoft.com/office/drawing/2014/main" val="2060763447"/>
                  </a:ext>
                </a:extLst>
              </a:tr>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1.8</a:t>
                      </a:r>
                    </a:p>
                  </a:txBody>
                  <a:tcPr/>
                </a:tc>
                <a:tc>
                  <a:txBody>
                    <a:bodyPr/>
                    <a:lstStyle/>
                    <a:p>
                      <a:pPr algn="ctr"/>
                      <a:r>
                        <a:rPr lang="it-IT" dirty="0">
                          <a:latin typeface="Open Sans Light" panose="020B0604020202020204" charset="0"/>
                          <a:ea typeface="Open Sans Light" panose="020B0604020202020204" charset="0"/>
                          <a:cs typeface="Open Sans Light" panose="020B0604020202020204" charset="0"/>
                        </a:rPr>
                        <a:t>16/02/2017</a:t>
                      </a:r>
                    </a:p>
                  </a:txBody>
                  <a:tcPr/>
                </a:tc>
                <a:extLst>
                  <a:ext uri="{0D108BD9-81ED-4DB2-BD59-A6C34878D82A}">
                    <a16:rowId xmlns:a16="http://schemas.microsoft.com/office/drawing/2014/main" val="2615490547"/>
                  </a:ext>
                </a:extLst>
              </a:tr>
              <a:tr h="370840">
                <a:tc>
                  <a:txBody>
                    <a:bodyPr/>
                    <a:lstStyle/>
                    <a:p>
                      <a:pPr algn="ctr"/>
                      <a:r>
                        <a:rPr lang="it-IT" b="1" dirty="0">
                          <a:latin typeface="Open Sans Light" panose="020B0604020202020204" charset="0"/>
                          <a:ea typeface="Open Sans Light" panose="020B0604020202020204" charset="0"/>
                          <a:cs typeface="Open Sans Light" panose="020B0604020202020204" charset="0"/>
                        </a:rPr>
                        <a:t>1.9</a:t>
                      </a:r>
                    </a:p>
                  </a:txBody>
                  <a:tcPr/>
                </a:tc>
                <a:tc>
                  <a:txBody>
                    <a:bodyPr/>
                    <a:lstStyle/>
                    <a:p>
                      <a:pPr algn="ctr"/>
                      <a:r>
                        <a:rPr lang="it-IT" b="1" dirty="0">
                          <a:latin typeface="Open Sans Light" panose="020B0604020202020204" charset="0"/>
                          <a:ea typeface="Open Sans Light" panose="020B0604020202020204" charset="0"/>
                          <a:cs typeface="Open Sans Light" panose="020B0604020202020204" charset="0"/>
                        </a:rPr>
                        <a:t>24/08/2017</a:t>
                      </a:r>
                    </a:p>
                  </a:txBody>
                  <a:tcPr/>
                </a:tc>
                <a:extLst>
                  <a:ext uri="{0D108BD9-81ED-4DB2-BD59-A6C34878D82A}">
                    <a16:rowId xmlns:a16="http://schemas.microsoft.com/office/drawing/2014/main" val="1782263054"/>
                  </a:ext>
                </a:extLst>
              </a:tr>
            </a:tbl>
          </a:graphicData>
        </a:graphic>
      </p:graphicFrame>
    </p:spTree>
    <p:extLst>
      <p:ext uri="{BB962C8B-B14F-4D97-AF65-F5344CB8AC3E}">
        <p14:creationId xmlns:p14="http://schemas.microsoft.com/office/powerpoint/2010/main" val="105234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a:t>Quando Usarlo</a:t>
            </a:r>
          </a:p>
        </p:txBody>
      </p:sp>
      <p:sp>
        <p:nvSpPr>
          <p:cNvPr id="2" name="Segnaposto piè di pagina 1"/>
          <p:cNvSpPr>
            <a:spLocks noGrp="1"/>
          </p:cNvSpPr>
          <p:nvPr>
            <p:ph type="ftr" sz="quarter" idx="10"/>
          </p:nvPr>
        </p:nvSpPr>
        <p:spPr/>
        <p:txBody>
          <a:bodyPr/>
          <a:lstStyle/>
          <a:p>
            <a:pPr>
              <a:defRPr/>
            </a:pPr>
            <a:endParaRPr lang="en-US" altLang="en-US" dirty="0"/>
          </a:p>
          <a:p>
            <a:pPr>
              <a:defRPr/>
            </a:pPr>
            <a:endParaRPr lang="en-US" altLang="en-US" dirty="0"/>
          </a:p>
        </p:txBody>
      </p:sp>
      <p:graphicFrame>
        <p:nvGraphicFramePr>
          <p:cNvPr id="6" name="Tabella 5">
            <a:extLst>
              <a:ext uri="{FF2B5EF4-FFF2-40B4-BE49-F238E27FC236}">
                <a16:creationId xmlns:a16="http://schemas.microsoft.com/office/drawing/2014/main" id="{0B93099F-E87A-43B2-9104-9F40E1EB1003}"/>
              </a:ext>
            </a:extLst>
          </p:cNvPr>
          <p:cNvGraphicFramePr>
            <a:graphicFrameLocks noGrp="1"/>
          </p:cNvGraphicFramePr>
          <p:nvPr>
            <p:extLst>
              <p:ext uri="{D42A27DB-BD31-4B8C-83A1-F6EECF244321}">
                <p14:modId xmlns:p14="http://schemas.microsoft.com/office/powerpoint/2010/main" val="3600119098"/>
              </p:ext>
            </p:extLst>
          </p:nvPr>
        </p:nvGraphicFramePr>
        <p:xfrm>
          <a:off x="535106" y="2416486"/>
          <a:ext cx="8133774" cy="2225040"/>
        </p:xfrm>
        <a:graphic>
          <a:graphicData uri="http://schemas.openxmlformats.org/drawingml/2006/table">
            <a:tbl>
              <a:tblPr firstRow="1" bandRow="1">
                <a:tableStyleId>{5C22544A-7EE6-4342-B048-85BDC9FD1C3A}</a:tableStyleId>
              </a:tblPr>
              <a:tblGrid>
                <a:gridCol w="4066887">
                  <a:extLst>
                    <a:ext uri="{9D8B030D-6E8A-4147-A177-3AD203B41FA5}">
                      <a16:colId xmlns:a16="http://schemas.microsoft.com/office/drawing/2014/main" val="3174113748"/>
                    </a:ext>
                  </a:extLst>
                </a:gridCol>
                <a:gridCol w="4066887">
                  <a:extLst>
                    <a:ext uri="{9D8B030D-6E8A-4147-A177-3AD203B41FA5}">
                      <a16:colId xmlns:a16="http://schemas.microsoft.com/office/drawing/2014/main" val="1838970861"/>
                    </a:ext>
                  </a:extLst>
                </a:gridCol>
              </a:tblGrid>
              <a:tr h="370840">
                <a:tc>
                  <a:txBody>
                    <a:bodyPr/>
                    <a:lstStyle/>
                    <a:p>
                      <a:pPr algn="ctr"/>
                      <a:r>
                        <a:rPr lang="it-IT" dirty="0">
                          <a:latin typeface="Open Sans Light" panose="020B0604020202020204" charset="0"/>
                          <a:ea typeface="Open Sans Light" panose="020B0604020202020204" charset="0"/>
                          <a:cs typeface="Open Sans Light" panose="020B0604020202020204" charset="0"/>
                        </a:rPr>
                        <a:t>SI</a:t>
                      </a:r>
                    </a:p>
                  </a:txBody>
                  <a:tcPr/>
                </a:tc>
                <a:tc>
                  <a:txBody>
                    <a:bodyPr/>
                    <a:lstStyle/>
                    <a:p>
                      <a:pPr algn="ctr"/>
                      <a:r>
                        <a:rPr lang="it-IT" sz="1800" dirty="0">
                          <a:latin typeface="Open Sans Light" panose="020B0604020202020204" charset="0"/>
                          <a:ea typeface="Open Sans Light" panose="020B0604020202020204" charset="0"/>
                          <a:cs typeface="Open Sans Light" panose="020B0604020202020204" charset="0"/>
                        </a:rPr>
                        <a:t>NO</a:t>
                      </a:r>
                    </a:p>
                  </a:txBody>
                  <a:tcPr/>
                </a:tc>
                <a:extLst>
                  <a:ext uri="{0D108BD9-81ED-4DB2-BD59-A6C34878D82A}">
                    <a16:rowId xmlns:a16="http://schemas.microsoft.com/office/drawing/2014/main" val="2308510831"/>
                  </a:ext>
                </a:extLst>
              </a:tr>
              <a:tr h="370840">
                <a:tc>
                  <a:txBody>
                    <a:bodyPr/>
                    <a:lstStyle/>
                    <a:p>
                      <a:r>
                        <a:rPr lang="it-IT" dirty="0">
                          <a:latin typeface="Open Sans Light" panose="020B0604020202020204" charset="0"/>
                          <a:ea typeface="Open Sans Light" panose="020B0604020202020204" charset="0"/>
                          <a:cs typeface="Open Sans Light" panose="020B0604020202020204" charset="0"/>
                        </a:rPr>
                        <a:t>Applicazioni da linea di comando</a:t>
                      </a:r>
                    </a:p>
                  </a:txBody>
                  <a:tcPr/>
                </a:tc>
                <a:tc>
                  <a:txBody>
                    <a:bodyPr/>
                    <a:lstStyle/>
                    <a:p>
                      <a:r>
                        <a:rPr lang="it-IT" sz="1800" dirty="0">
                          <a:latin typeface="Open Sans Light" panose="020B0604020202020204" charset="0"/>
                          <a:ea typeface="Open Sans Light" panose="020B0604020202020204" charset="0"/>
                          <a:cs typeface="Open Sans Light" panose="020B0604020202020204" charset="0"/>
                        </a:rPr>
                        <a:t>Interfacce grafiche</a:t>
                      </a:r>
                    </a:p>
                  </a:txBody>
                  <a:tcPr/>
                </a:tc>
                <a:extLst>
                  <a:ext uri="{0D108BD9-81ED-4DB2-BD59-A6C34878D82A}">
                    <a16:rowId xmlns:a16="http://schemas.microsoft.com/office/drawing/2014/main" val="36020957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latin typeface="Open Sans Light" panose="020B0604020202020204" charset="0"/>
                          <a:ea typeface="Open Sans Light" panose="020B0604020202020204" charset="0"/>
                          <a:cs typeface="Open Sans Light" panose="020B0604020202020204" charset="0"/>
                        </a:rPr>
                        <a:t>Applicazioni web (</a:t>
                      </a:r>
                      <a:r>
                        <a:rPr lang="it-IT" dirty="0" err="1">
                          <a:latin typeface="Open Sans Light" panose="020B0604020202020204" charset="0"/>
                          <a:ea typeface="Open Sans Light" panose="020B0604020202020204" charset="0"/>
                          <a:cs typeface="Open Sans Light" panose="020B0604020202020204" charset="0"/>
                        </a:rPr>
                        <a:t>backend</a:t>
                      </a:r>
                      <a:r>
                        <a:rPr lang="it-IT" dirty="0">
                          <a:latin typeface="Open Sans Light" panose="020B0604020202020204" charset="0"/>
                          <a:ea typeface="Open Sans Light" panose="020B0604020202020204" charset="0"/>
                          <a:cs typeface="Open Sans Light" panose="020B0604020202020204" charset="0"/>
                        </a:rPr>
                        <a:t>)</a:t>
                      </a:r>
                    </a:p>
                  </a:txBody>
                  <a:tcPr/>
                </a:tc>
                <a:tc>
                  <a:txBody>
                    <a:bodyPr/>
                    <a:lstStyle/>
                    <a:p>
                      <a:r>
                        <a:rPr lang="it-IT" sz="1800" dirty="0">
                          <a:latin typeface="Open Sans Light" panose="020B0604020202020204" charset="0"/>
                          <a:ea typeface="Open Sans Light" panose="020B0604020202020204" charset="0"/>
                          <a:cs typeface="Open Sans Light" panose="020B0604020202020204" charset="0"/>
                        </a:rPr>
                        <a:t>Applicazioni web (front-end)</a:t>
                      </a:r>
                    </a:p>
                  </a:txBody>
                  <a:tcPr/>
                </a:tc>
                <a:extLst>
                  <a:ext uri="{0D108BD9-81ED-4DB2-BD59-A6C34878D82A}">
                    <a16:rowId xmlns:a16="http://schemas.microsoft.com/office/drawing/2014/main" val="884797316"/>
                  </a:ext>
                </a:extLst>
              </a:tr>
              <a:tr h="370840">
                <a:tc>
                  <a:txBody>
                    <a:bodyPr/>
                    <a:lstStyle/>
                    <a:p>
                      <a:r>
                        <a:rPr lang="it-IT" dirty="0">
                          <a:latin typeface="Open Sans Light" panose="020B0604020202020204" charset="0"/>
                          <a:ea typeface="Open Sans Light" panose="020B0604020202020204" charset="0"/>
                          <a:cs typeface="Open Sans Light" panose="020B0604020202020204" charset="0"/>
                        </a:rPr>
                        <a:t>Servizi di basso livello</a:t>
                      </a:r>
                    </a:p>
                  </a:txBody>
                  <a:tcPr/>
                </a:tc>
                <a:tc>
                  <a:txBody>
                    <a:bodyPr/>
                    <a:lstStyle/>
                    <a:p>
                      <a:endParaRPr lang="it-IT" sz="1800" dirty="0">
                        <a:latin typeface="Open Sans Light" panose="020B0604020202020204" charset="0"/>
                        <a:ea typeface="Open Sans Light" panose="020B0604020202020204" charset="0"/>
                        <a:cs typeface="Open Sans Light" panose="020B0604020202020204" charset="0"/>
                      </a:endParaRPr>
                    </a:p>
                  </a:txBody>
                  <a:tcPr/>
                </a:tc>
                <a:extLst>
                  <a:ext uri="{0D108BD9-81ED-4DB2-BD59-A6C34878D82A}">
                    <a16:rowId xmlns:a16="http://schemas.microsoft.com/office/drawing/2014/main" val="3306484776"/>
                  </a:ext>
                </a:extLst>
              </a:tr>
              <a:tr h="370840">
                <a:tc>
                  <a:txBody>
                    <a:bodyPr/>
                    <a:lstStyle/>
                    <a:p>
                      <a:r>
                        <a:rPr lang="it-IT" dirty="0" err="1">
                          <a:latin typeface="Open Sans Light" panose="020B0604020202020204" charset="0"/>
                          <a:ea typeface="Open Sans Light" panose="020B0604020202020204" charset="0"/>
                          <a:cs typeface="Open Sans Light" panose="020B0604020202020204" charset="0"/>
                        </a:rPr>
                        <a:t>Multithread</a:t>
                      </a:r>
                      <a:endParaRPr lang="it-IT" dirty="0">
                        <a:latin typeface="Open Sans Light" panose="020B0604020202020204" charset="0"/>
                        <a:ea typeface="Open Sans Light" panose="020B0604020202020204" charset="0"/>
                        <a:cs typeface="Open Sans Light" panose="020B0604020202020204" charset="0"/>
                      </a:endParaRPr>
                    </a:p>
                  </a:txBody>
                  <a:tcPr/>
                </a:tc>
                <a:tc>
                  <a:txBody>
                    <a:bodyPr/>
                    <a:lstStyle/>
                    <a:p>
                      <a:endParaRPr lang="it-IT" sz="1800" dirty="0">
                        <a:latin typeface="Open Sans Light" panose="020B0604020202020204" charset="0"/>
                        <a:ea typeface="Open Sans Light" panose="020B0604020202020204" charset="0"/>
                        <a:cs typeface="Open Sans Light" panose="020B0604020202020204" charset="0"/>
                      </a:endParaRPr>
                    </a:p>
                  </a:txBody>
                  <a:tcPr/>
                </a:tc>
                <a:extLst>
                  <a:ext uri="{0D108BD9-81ED-4DB2-BD59-A6C34878D82A}">
                    <a16:rowId xmlns:a16="http://schemas.microsoft.com/office/drawing/2014/main" val="5029658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latin typeface="Open Sans Light" panose="020B0604020202020204" charset="0"/>
                          <a:ea typeface="Open Sans Light" panose="020B0604020202020204" charset="0"/>
                          <a:cs typeface="Open Sans Light" panose="020B0604020202020204" charset="0"/>
                        </a:rPr>
                        <a:t>Micro servizi web</a:t>
                      </a:r>
                    </a:p>
                  </a:txBody>
                  <a:tcPr/>
                </a:tc>
                <a:tc>
                  <a:txBody>
                    <a:bodyPr/>
                    <a:lstStyle/>
                    <a:p>
                      <a:endParaRPr lang="it-IT" sz="1800" dirty="0">
                        <a:latin typeface="Open Sans Light" panose="020B0604020202020204" charset="0"/>
                        <a:ea typeface="Open Sans Light" panose="020B0604020202020204" charset="0"/>
                        <a:cs typeface="Open Sans Light" panose="020B0604020202020204" charset="0"/>
                      </a:endParaRPr>
                    </a:p>
                  </a:txBody>
                  <a:tcPr/>
                </a:tc>
                <a:extLst>
                  <a:ext uri="{0D108BD9-81ED-4DB2-BD59-A6C34878D82A}">
                    <a16:rowId xmlns:a16="http://schemas.microsoft.com/office/drawing/2014/main" val="2513689799"/>
                  </a:ext>
                </a:extLst>
              </a:tr>
            </a:tbl>
          </a:graphicData>
        </a:graphic>
      </p:graphicFrame>
    </p:spTree>
    <p:extLst>
      <p:ext uri="{BB962C8B-B14F-4D97-AF65-F5344CB8AC3E}">
        <p14:creationId xmlns:p14="http://schemas.microsoft.com/office/powerpoint/2010/main" val="139941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a:t>Organizzazione</a:t>
            </a:r>
          </a:p>
        </p:txBody>
      </p:sp>
      <p:sp>
        <p:nvSpPr>
          <p:cNvPr id="2" name="Segnaposto piè di pagina 1"/>
          <p:cNvSpPr>
            <a:spLocks noGrp="1"/>
          </p:cNvSpPr>
          <p:nvPr>
            <p:ph type="ftr" sz="quarter" idx="10"/>
          </p:nvPr>
        </p:nvSpPr>
        <p:spPr/>
        <p:txBody>
          <a:bodyPr/>
          <a:lstStyle/>
          <a:p>
            <a:pPr>
              <a:defRPr/>
            </a:pPr>
            <a:endParaRPr lang="en-US" altLang="en-US" dirty="0"/>
          </a:p>
        </p:txBody>
      </p:sp>
      <p:sp>
        <p:nvSpPr>
          <p:cNvPr id="4" name="Segnaposto testo 3">
            <a:extLst>
              <a:ext uri="{FF2B5EF4-FFF2-40B4-BE49-F238E27FC236}">
                <a16:creationId xmlns:a16="http://schemas.microsoft.com/office/drawing/2014/main" id="{F1799D4F-F959-43A5-B606-F6B54CF15305}"/>
              </a:ext>
            </a:extLst>
          </p:cNvPr>
          <p:cNvSpPr>
            <a:spLocks noGrp="1"/>
          </p:cNvSpPr>
          <p:nvPr>
            <p:ph type="body" sz="quarter" idx="11"/>
          </p:nvPr>
        </p:nvSpPr>
        <p:spPr/>
        <p:txBody>
          <a:bodyPr/>
          <a:lstStyle/>
          <a:p>
            <a:r>
              <a:rPr lang="it-IT" dirty="0">
                <a:latin typeface="Open Sans Light" panose="020B0604020202020204" charset="0"/>
                <a:ea typeface="Open Sans Light" panose="020B0604020202020204" charset="0"/>
                <a:cs typeface="Open Sans Light" panose="020B0604020202020204" charset="0"/>
              </a:rPr>
              <a:t>Gilda ad orario e giorno fisso cercando di evitare disturbi esterni</a:t>
            </a:r>
          </a:p>
          <a:p>
            <a:r>
              <a:rPr lang="it-IT" dirty="0">
                <a:latin typeface="Open Sans Light" panose="020B0604020202020204" charset="0"/>
                <a:ea typeface="Open Sans Light" panose="020B0604020202020204" charset="0"/>
                <a:cs typeface="Open Sans Light" panose="020B0604020202020204" charset="0"/>
              </a:rPr>
              <a:t>Studio del linguaggio in piccoli gruppi con confronto a fine giornata</a:t>
            </a:r>
          </a:p>
          <a:p>
            <a:r>
              <a:rPr lang="it-IT" dirty="0">
                <a:latin typeface="Open Sans Light" panose="020B0604020202020204" charset="0"/>
                <a:ea typeface="Open Sans Light" panose="020B0604020202020204" charset="0"/>
                <a:cs typeface="Open Sans Light" panose="020B0604020202020204" charset="0"/>
              </a:rPr>
              <a:t>Sviluppo di kata suddivisi in gruppi di due/tre persone in </a:t>
            </a:r>
            <a:r>
              <a:rPr lang="it-IT" dirty="0" err="1">
                <a:latin typeface="Open Sans Light" panose="020B0604020202020204" charset="0"/>
                <a:ea typeface="Open Sans Light" panose="020B0604020202020204" charset="0"/>
                <a:cs typeface="Open Sans Light" panose="020B0604020202020204" charset="0"/>
              </a:rPr>
              <a:t>pair</a:t>
            </a:r>
            <a:r>
              <a:rPr lang="it-IT" dirty="0">
                <a:latin typeface="Open Sans Light" panose="020B0604020202020204" charset="0"/>
                <a:ea typeface="Open Sans Light" panose="020B0604020202020204" charset="0"/>
                <a:cs typeface="Open Sans Light" panose="020B0604020202020204" charset="0"/>
              </a:rPr>
              <a:t> </a:t>
            </a:r>
            <a:r>
              <a:rPr lang="it-IT" dirty="0" err="1">
                <a:latin typeface="Open Sans Light" panose="020B0604020202020204" charset="0"/>
                <a:ea typeface="Open Sans Light" panose="020B0604020202020204" charset="0"/>
                <a:cs typeface="Open Sans Light" panose="020B0604020202020204" charset="0"/>
              </a:rPr>
              <a:t>programming</a:t>
            </a:r>
            <a:endParaRPr lang="it-IT" dirty="0">
              <a:latin typeface="Open Sans Light" panose="020B0604020202020204" charset="0"/>
              <a:ea typeface="Open Sans Light" panose="020B0604020202020204" charset="0"/>
              <a:cs typeface="Open Sans Light" panose="020B0604020202020204" charset="0"/>
            </a:endParaRPr>
          </a:p>
          <a:p>
            <a:r>
              <a:rPr lang="it-IT" dirty="0">
                <a:latin typeface="Open Sans Light" panose="020B0604020202020204" charset="0"/>
                <a:ea typeface="Open Sans Light" panose="020B0604020202020204" charset="0"/>
                <a:cs typeface="Open Sans Light" panose="020B0604020202020204" charset="0"/>
              </a:rPr>
              <a:t>Tentativo di mantenere alta la priorità della gilda</a:t>
            </a:r>
          </a:p>
          <a:p>
            <a:r>
              <a:rPr lang="it-IT" dirty="0">
                <a:latin typeface="Open Sans Light" panose="020B0604020202020204" charset="0"/>
                <a:ea typeface="Open Sans Light" panose="020B0604020202020204" charset="0"/>
                <a:cs typeface="Open Sans Light" panose="020B0604020202020204" charset="0"/>
              </a:rPr>
              <a:t>Sviluppo in gruppo del progetto finale</a:t>
            </a:r>
          </a:p>
        </p:txBody>
      </p:sp>
    </p:spTree>
    <p:extLst>
      <p:ext uri="{BB962C8B-B14F-4D97-AF65-F5344CB8AC3E}">
        <p14:creationId xmlns:p14="http://schemas.microsoft.com/office/powerpoint/2010/main" val="4013997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ctrTitle"/>
          </p:nvPr>
        </p:nvSpPr>
        <p:spPr/>
        <p:txBody>
          <a:bodyPr/>
          <a:lstStyle/>
          <a:p>
            <a:r>
              <a:rPr lang="it-IT" dirty="0"/>
              <a:t>Cosa abbiamo fatto </a:t>
            </a:r>
          </a:p>
        </p:txBody>
      </p:sp>
      <p:sp>
        <p:nvSpPr>
          <p:cNvPr id="2" name="Segnaposto piè di pagina 1"/>
          <p:cNvSpPr>
            <a:spLocks noGrp="1"/>
          </p:cNvSpPr>
          <p:nvPr>
            <p:ph type="ftr" sz="quarter" idx="10"/>
          </p:nvPr>
        </p:nvSpPr>
        <p:spPr/>
        <p:txBody>
          <a:bodyPr/>
          <a:lstStyle/>
          <a:p>
            <a:pPr>
              <a:defRPr/>
            </a:pPr>
            <a:endParaRPr lang="en-US" altLang="en-US" dirty="0"/>
          </a:p>
        </p:txBody>
      </p:sp>
      <p:sp>
        <p:nvSpPr>
          <p:cNvPr id="4" name="Segnaposto testo 3">
            <a:extLst>
              <a:ext uri="{FF2B5EF4-FFF2-40B4-BE49-F238E27FC236}">
                <a16:creationId xmlns:a16="http://schemas.microsoft.com/office/drawing/2014/main" id="{F9122CB5-1DB0-4355-854B-CFD26162E42D}"/>
              </a:ext>
            </a:extLst>
          </p:cNvPr>
          <p:cNvSpPr>
            <a:spLocks noGrp="1"/>
          </p:cNvSpPr>
          <p:nvPr>
            <p:ph type="body" sz="quarter" idx="11"/>
          </p:nvPr>
        </p:nvSpPr>
        <p:spPr/>
        <p:txBody>
          <a:bodyPr/>
          <a:lstStyle/>
          <a:p>
            <a:r>
              <a:rPr lang="it-IT" dirty="0">
                <a:latin typeface="Open Sans Light" panose="020B0604020202020204" charset="0"/>
                <a:ea typeface="Open Sans Light" panose="020B0604020202020204" charset="0"/>
                <a:cs typeface="Open Sans Light" panose="020B0604020202020204" charset="0"/>
              </a:rPr>
              <a:t>Studio del linguaggio seguendo la guida gobyexample.com</a:t>
            </a:r>
          </a:p>
          <a:p>
            <a:r>
              <a:rPr lang="it-IT" dirty="0">
                <a:latin typeface="Open Sans Light" panose="020B0604020202020204" charset="0"/>
                <a:ea typeface="Open Sans Light" panose="020B0604020202020204" charset="0"/>
                <a:cs typeface="Open Sans Light" panose="020B0604020202020204" charset="0"/>
              </a:rPr>
              <a:t>Utilizzo di </a:t>
            </a:r>
            <a:r>
              <a:rPr lang="it-IT" dirty="0" err="1">
                <a:latin typeface="Open Sans Light" panose="020B0604020202020204" charset="0"/>
                <a:ea typeface="Open Sans Light" panose="020B0604020202020204" charset="0"/>
                <a:cs typeface="Open Sans Light" panose="020B0604020202020204" charset="0"/>
              </a:rPr>
              <a:t>Intellij</a:t>
            </a:r>
            <a:r>
              <a:rPr lang="it-IT" dirty="0">
                <a:latin typeface="Open Sans Light" panose="020B0604020202020204" charset="0"/>
                <a:ea typeface="Open Sans Light" panose="020B0604020202020204" charset="0"/>
                <a:cs typeface="Open Sans Light" panose="020B0604020202020204" charset="0"/>
              </a:rPr>
              <a:t> con plugin per GO</a:t>
            </a:r>
          </a:p>
          <a:p>
            <a:r>
              <a:rPr lang="it-IT" dirty="0">
                <a:latin typeface="Open Sans Light" panose="020B0604020202020204" charset="0"/>
                <a:ea typeface="Open Sans Light" panose="020B0604020202020204" charset="0"/>
                <a:cs typeface="Open Sans Light" panose="020B0604020202020204" charset="0"/>
              </a:rPr>
              <a:t>TDD</a:t>
            </a:r>
          </a:p>
          <a:p>
            <a:r>
              <a:rPr lang="it-IT" dirty="0">
                <a:latin typeface="Open Sans Light" panose="020B0604020202020204" charset="0"/>
                <a:ea typeface="Open Sans Light" panose="020B0604020202020204" charset="0"/>
                <a:cs typeface="Open Sans Light" panose="020B0604020202020204" charset="0"/>
              </a:rPr>
              <a:t>Kata</a:t>
            </a:r>
          </a:p>
          <a:p>
            <a:pPr marL="914400" lvl="1" indent="-457200">
              <a:buFont typeface="+mj-lt"/>
              <a:buAutoNum type="alphaUcPeriod"/>
            </a:pPr>
            <a:r>
              <a:rPr lang="it-IT" dirty="0">
                <a:latin typeface="Open Sans Light" panose="020B0604020202020204" charset="0"/>
                <a:ea typeface="Open Sans Light" panose="020B0604020202020204" charset="0"/>
                <a:cs typeface="Open Sans Light" panose="020B0604020202020204" charset="0"/>
              </a:rPr>
              <a:t>Roman Converter</a:t>
            </a:r>
          </a:p>
          <a:p>
            <a:pPr marL="914400" lvl="1" indent="-457200">
              <a:buFont typeface="+mj-lt"/>
              <a:buAutoNum type="alphaUcPeriod"/>
            </a:pPr>
            <a:r>
              <a:rPr lang="it-IT" dirty="0">
                <a:latin typeface="Open Sans Light" panose="020B0604020202020204" charset="0"/>
                <a:ea typeface="Open Sans Light" panose="020B0604020202020204" charset="0"/>
                <a:cs typeface="Open Sans Light" panose="020B0604020202020204" charset="0"/>
              </a:rPr>
              <a:t>Game of Life</a:t>
            </a:r>
          </a:p>
          <a:p>
            <a:pPr marL="914400" lvl="1" indent="-457200">
              <a:buFont typeface="+mj-lt"/>
              <a:buAutoNum type="alphaUcPeriod"/>
            </a:pPr>
            <a:r>
              <a:rPr lang="it-IT" dirty="0">
                <a:latin typeface="Open Sans Light" panose="020B0604020202020204" charset="0"/>
                <a:ea typeface="Open Sans Light" panose="020B0604020202020204" charset="0"/>
                <a:cs typeface="Open Sans Light" panose="020B0604020202020204" charset="0"/>
              </a:rPr>
              <a:t>Morse encoder</a:t>
            </a:r>
          </a:p>
          <a:p>
            <a:pPr marL="914400" lvl="1" indent="-457200">
              <a:buFont typeface="+mj-lt"/>
              <a:buAutoNum type="alphaUcPeriod"/>
            </a:pPr>
            <a:r>
              <a:rPr lang="it-IT" dirty="0">
                <a:latin typeface="Open Sans Light" panose="020B0604020202020204" charset="0"/>
                <a:ea typeface="Open Sans Light" panose="020B0604020202020204" charset="0"/>
                <a:cs typeface="Open Sans Light" panose="020B0604020202020204" charset="0"/>
              </a:rPr>
              <a:t>Client-Server REST</a:t>
            </a:r>
          </a:p>
          <a:p>
            <a:r>
              <a:rPr lang="it-IT" dirty="0">
                <a:latin typeface="Open Sans Light" panose="020B0604020202020204" charset="0"/>
                <a:ea typeface="Open Sans Light" panose="020B0604020202020204" charset="0"/>
                <a:cs typeface="Open Sans Light" panose="020B0604020202020204" charset="0"/>
              </a:rPr>
              <a:t>i3Talk</a:t>
            </a:r>
          </a:p>
        </p:txBody>
      </p:sp>
    </p:spTree>
    <p:extLst>
      <p:ext uri="{BB962C8B-B14F-4D97-AF65-F5344CB8AC3E}">
        <p14:creationId xmlns:p14="http://schemas.microsoft.com/office/powerpoint/2010/main" val="262231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 sinistra 11">
            <a:extLst>
              <a:ext uri="{FF2B5EF4-FFF2-40B4-BE49-F238E27FC236}">
                <a16:creationId xmlns:a16="http://schemas.microsoft.com/office/drawing/2014/main" id="{7C650DC7-9748-4A93-9E98-A47D1BB45D89}"/>
              </a:ext>
            </a:extLst>
          </p:cNvPr>
          <p:cNvSpPr/>
          <p:nvPr/>
        </p:nvSpPr>
        <p:spPr>
          <a:xfrm>
            <a:off x="4497925" y="2904128"/>
            <a:ext cx="1572137" cy="1535186"/>
          </a:xfrm>
          <a:prstGeom prst="leftArrow">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Test</a:t>
            </a:r>
          </a:p>
        </p:txBody>
      </p:sp>
      <p:sp>
        <p:nvSpPr>
          <p:cNvPr id="2" name="Titolo 1">
            <a:extLst>
              <a:ext uri="{FF2B5EF4-FFF2-40B4-BE49-F238E27FC236}">
                <a16:creationId xmlns:a16="http://schemas.microsoft.com/office/drawing/2014/main" id="{DA06C799-C51D-4D2D-9CD6-32CF863A823E}"/>
              </a:ext>
            </a:extLst>
          </p:cNvPr>
          <p:cNvSpPr>
            <a:spLocks noGrp="1"/>
          </p:cNvSpPr>
          <p:nvPr>
            <p:ph type="ctrTitle"/>
          </p:nvPr>
        </p:nvSpPr>
        <p:spPr>
          <a:xfrm>
            <a:off x="0" y="0"/>
            <a:ext cx="9144000" cy="1127147"/>
          </a:xfrm>
        </p:spPr>
        <p:txBody>
          <a:bodyPr/>
          <a:lstStyle/>
          <a:p>
            <a:r>
              <a:rPr lang="it-IT" sz="3600" dirty="0"/>
              <a:t>Roman Converter</a:t>
            </a:r>
          </a:p>
        </p:txBody>
      </p:sp>
      <p:sp>
        <p:nvSpPr>
          <p:cNvPr id="3" name="Segnaposto piè di pagina 2">
            <a:extLst>
              <a:ext uri="{FF2B5EF4-FFF2-40B4-BE49-F238E27FC236}">
                <a16:creationId xmlns:a16="http://schemas.microsoft.com/office/drawing/2014/main" id="{638B575B-0A74-4A91-93E5-8093E783ADF6}"/>
              </a:ext>
            </a:extLst>
          </p:cNvPr>
          <p:cNvSpPr>
            <a:spLocks noGrp="1"/>
          </p:cNvSpPr>
          <p:nvPr>
            <p:ph type="ftr" sz="quarter" idx="10"/>
          </p:nvPr>
        </p:nvSpPr>
        <p:spPr>
          <a:xfrm>
            <a:off x="391697" y="6179497"/>
            <a:ext cx="7196162" cy="519112"/>
          </a:xfrm>
        </p:spPr>
        <p:txBody>
          <a:bodyPr/>
          <a:lstStyle/>
          <a:p>
            <a:pPr>
              <a:defRPr/>
            </a:pPr>
            <a:r>
              <a:rPr lang="en-US" altLang="en-US"/>
              <a:t>Layout i3 per presentazioni</a:t>
            </a:r>
            <a:endParaRPr lang="en-US" altLang="en-US" dirty="0"/>
          </a:p>
        </p:txBody>
      </p:sp>
      <p:pic>
        <p:nvPicPr>
          <p:cNvPr id="5" name="Immagine 4">
            <a:extLst>
              <a:ext uri="{FF2B5EF4-FFF2-40B4-BE49-F238E27FC236}">
                <a16:creationId xmlns:a16="http://schemas.microsoft.com/office/drawing/2014/main" id="{C995CD27-7CBE-4379-B4CE-8C2F092217B8}"/>
              </a:ext>
            </a:extLst>
          </p:cNvPr>
          <p:cNvPicPr>
            <a:picLocks noChangeAspect="1"/>
          </p:cNvPicPr>
          <p:nvPr/>
        </p:nvPicPr>
        <p:blipFill>
          <a:blip r:embed="rId3"/>
          <a:stretch>
            <a:fillRect/>
          </a:stretch>
        </p:blipFill>
        <p:spPr>
          <a:xfrm>
            <a:off x="524025" y="913882"/>
            <a:ext cx="3626546" cy="5517886"/>
          </a:xfrm>
          <a:prstGeom prst="round2DiagRect">
            <a:avLst>
              <a:gd name="adj1" fmla="val 16667"/>
              <a:gd name="adj2" fmla="val 0"/>
            </a:avLst>
          </a:prstGeom>
          <a:ln w="88900" cap="sq">
            <a:solidFill>
              <a:srgbClr val="FF0000"/>
            </a:solidFill>
            <a:miter lim="800000"/>
          </a:ln>
          <a:effectLst>
            <a:outerShdw blurRad="254000" algn="tl" rotWithShape="0">
              <a:srgbClr val="000000">
                <a:alpha val="43000"/>
              </a:srgbClr>
            </a:outerShdw>
          </a:effectLst>
        </p:spPr>
      </p:pic>
      <p:pic>
        <p:nvPicPr>
          <p:cNvPr id="4" name="Immagine 3">
            <a:extLst>
              <a:ext uri="{FF2B5EF4-FFF2-40B4-BE49-F238E27FC236}">
                <a16:creationId xmlns:a16="http://schemas.microsoft.com/office/drawing/2014/main" id="{CEB1C775-5D6C-439E-8A4B-848D781EE748}"/>
              </a:ext>
            </a:extLst>
          </p:cNvPr>
          <p:cNvPicPr>
            <a:picLocks noChangeAspect="1"/>
          </p:cNvPicPr>
          <p:nvPr/>
        </p:nvPicPr>
        <p:blipFill rotWithShape="1">
          <a:blip r:embed="rId4"/>
          <a:srcRect b="11771"/>
          <a:stretch/>
        </p:blipFill>
        <p:spPr>
          <a:xfrm>
            <a:off x="4993431" y="911676"/>
            <a:ext cx="3626546" cy="4868340"/>
          </a:xfrm>
          <a:prstGeom prst="round2DiagRect">
            <a:avLst>
              <a:gd name="adj1" fmla="val 16667"/>
              <a:gd name="adj2" fmla="val 0"/>
            </a:avLst>
          </a:prstGeom>
          <a:ln w="88900" cap="sq">
            <a:solidFill>
              <a:srgbClr val="0061BB"/>
            </a:solidFill>
            <a:miter lim="800000"/>
          </a:ln>
          <a:effectLst>
            <a:outerShdw blurRad="254000" algn="tl" rotWithShape="0">
              <a:srgbClr val="000000">
                <a:alpha val="43000"/>
              </a:srgbClr>
            </a:outerShdw>
          </a:effectLst>
        </p:spPr>
      </p:pic>
      <p:sp>
        <p:nvSpPr>
          <p:cNvPr id="9" name="Freccia a destra 8">
            <a:extLst>
              <a:ext uri="{FF2B5EF4-FFF2-40B4-BE49-F238E27FC236}">
                <a16:creationId xmlns:a16="http://schemas.microsoft.com/office/drawing/2014/main" id="{1C12623E-92AF-480B-9225-3FBA33AFF7DE}"/>
              </a:ext>
            </a:extLst>
          </p:cNvPr>
          <p:cNvSpPr/>
          <p:nvPr/>
        </p:nvSpPr>
        <p:spPr>
          <a:xfrm>
            <a:off x="771650" y="3070371"/>
            <a:ext cx="1572137" cy="1535186"/>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Risultato</a:t>
            </a:r>
          </a:p>
        </p:txBody>
      </p:sp>
      <p:sp>
        <p:nvSpPr>
          <p:cNvPr id="10" name="Freccia a destra 9">
            <a:extLst>
              <a:ext uri="{FF2B5EF4-FFF2-40B4-BE49-F238E27FC236}">
                <a16:creationId xmlns:a16="http://schemas.microsoft.com/office/drawing/2014/main" id="{7298C743-4C2D-4787-8E49-34AD5D3D040F}"/>
              </a:ext>
            </a:extLst>
          </p:cNvPr>
          <p:cNvSpPr/>
          <p:nvPr/>
        </p:nvSpPr>
        <p:spPr>
          <a:xfrm>
            <a:off x="3073940" y="2578253"/>
            <a:ext cx="1572137" cy="1535186"/>
          </a:xfrm>
          <a:prstGeom prst="rightArrow">
            <a:avLst/>
          </a:prstGeom>
          <a:solidFill>
            <a:srgbClr val="0061B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Codice</a:t>
            </a:r>
          </a:p>
        </p:txBody>
      </p:sp>
      <p:pic>
        <p:nvPicPr>
          <p:cNvPr id="7" name="Immagine 6">
            <a:extLst>
              <a:ext uri="{FF2B5EF4-FFF2-40B4-BE49-F238E27FC236}">
                <a16:creationId xmlns:a16="http://schemas.microsoft.com/office/drawing/2014/main" id="{DFAF06C7-8820-4DF3-8AC9-9AAA8DD2250B}"/>
              </a:ext>
            </a:extLst>
          </p:cNvPr>
          <p:cNvPicPr>
            <a:picLocks noChangeAspect="1"/>
          </p:cNvPicPr>
          <p:nvPr/>
        </p:nvPicPr>
        <p:blipFill>
          <a:blip r:embed="rId5"/>
          <a:stretch>
            <a:fillRect/>
          </a:stretch>
        </p:blipFill>
        <p:spPr>
          <a:xfrm>
            <a:off x="2588263" y="918185"/>
            <a:ext cx="3559320" cy="5517886"/>
          </a:xfrm>
          <a:prstGeom prst="round2DiagRect">
            <a:avLst>
              <a:gd name="adj1" fmla="val 16667"/>
              <a:gd name="adj2" fmla="val 0"/>
            </a:avLst>
          </a:prstGeom>
          <a:ln w="88900" cap="sq">
            <a:solidFill>
              <a:schemeClr val="accent6">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338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animBg="1"/>
    </p:bldLst>
  </p:timing>
</p:sld>
</file>

<file path=ppt/theme/theme1.xml><?xml version="1.0" encoding="utf-8"?>
<a:theme xmlns:a="http://schemas.openxmlformats.org/drawingml/2006/main" name="Tema I3">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i_I3.pptx [Read-Only]" id="{4133D535-2F65-4598-99EA-A356A1341CE7}" vid="{F48F9260-6B18-441D-BAF6-EC80C1F4E7C3}"/>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Gilda GOLANG</Template>
  <TotalTime>1097</TotalTime>
  <Words>373</Words>
  <Application>Microsoft Office PowerPoint</Application>
  <PresentationFormat>Presentazione su schermo (4:3)</PresentationFormat>
  <Paragraphs>125</Paragraphs>
  <Slides>14</Slides>
  <Notes>10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14</vt:i4>
      </vt:variant>
    </vt:vector>
  </HeadingPairs>
  <TitlesOfParts>
    <vt:vector size="19" baseType="lpstr">
      <vt:lpstr>Open Sans</vt:lpstr>
      <vt:lpstr>Calibri</vt:lpstr>
      <vt:lpstr>Open Sans Light</vt:lpstr>
      <vt:lpstr>Arial</vt:lpstr>
      <vt:lpstr>Tema I3</vt:lpstr>
      <vt:lpstr>Presentazione standard di PowerPoint</vt:lpstr>
      <vt:lpstr>Chi?</vt:lpstr>
      <vt:lpstr>Perché?</vt:lpstr>
      <vt:lpstr>Le Origini</vt:lpstr>
      <vt:lpstr>La storia</vt:lpstr>
      <vt:lpstr>Quando Usarlo</vt:lpstr>
      <vt:lpstr>Organizzazione</vt:lpstr>
      <vt:lpstr>Cosa abbiamo fatto </vt:lpstr>
      <vt:lpstr>Roman Converter</vt:lpstr>
      <vt:lpstr>Game of Life</vt:lpstr>
      <vt:lpstr>i3Talk</vt:lpstr>
      <vt:lpstr>i3Talk</vt:lpstr>
      <vt:lpstr>Cosa piace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Presentazioni i3</dc:title>
  <dc:creator>Volpi Claudio</dc:creator>
  <cp:lastModifiedBy>Volpi Claudio</cp:lastModifiedBy>
  <cp:revision>76</cp:revision>
  <dcterms:created xsi:type="dcterms:W3CDTF">2018-01-30T13:43:07Z</dcterms:created>
  <dcterms:modified xsi:type="dcterms:W3CDTF">2018-02-07T07:09:55Z</dcterms:modified>
</cp:coreProperties>
</file>