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5" r:id="rId3"/>
    <p:sldId id="258" r:id="rId4"/>
    <p:sldId id="267" r:id="rId5"/>
    <p:sldId id="260" r:id="rId6"/>
    <p:sldId id="261" r:id="rId7"/>
    <p:sldId id="268" r:id="rId8"/>
    <p:sldId id="271" r:id="rId9"/>
    <p:sldId id="263" r:id="rId10"/>
    <p:sldId id="272" r:id="rId11"/>
    <p:sldId id="26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uciani Luca" initials="CL" lastIdx="15" clrIdx="0"/>
  <p:cmAuthor id="2" name="Percivaldi Daniele" initials="PD" lastIdx="5" clrIdx="1">
    <p:extLst>
      <p:ext uri="{19B8F6BF-5375-455C-9EA6-DF929625EA0E}">
        <p15:presenceInfo xmlns:p15="http://schemas.microsoft.com/office/powerpoint/2012/main" userId="S-1-5-21-1690626635-583023436-2423423392-11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82"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9T16:02:28" idx="1">
    <p:pos x="5332" y="711"/>
    <p:text>L’utilizzo di un protocollo di aggiornamento ritenuto sicuro dalla comunità degli utenti e di tecniche di validazione crittografiche genera la reciproca fiducia dei partecipanti nei dati conservati dalla blockchain, che la rende comparabile ai “registri” gestiti in maniera accentrata da autorità riconosciute e regolamentate (banche, assicurazioni ecc)</p:text>
    <p:extLst mod="1">
      <p:ext uri="{19B8F6BF-5375-455C-9EA6-DF929625EA0E}">
        <p15:presenceInfo xmlns:p15="http://schemas.microsoft.com/office/powerpoint/2012/main" xmlns:w="http://schemas.openxmlformats.org/wordprocessingml/2006/main" xmlns:m="http://schemas.openxmlformats.org/officeDocument/2006/math" xmlns="" userId="teamlab_data:0;1;1;1;13;Cruciani Luca;2;1;0;" providerId="AD"/>
      </p:ext>
    </p:extLst>
  </p:cm>
  <p:cm authorId="1" dt="2018-05-29T16:07:11" idx="2">
    <p:pos x="4159" y="1486"/>
    <p:text>2008: Primo blockchain distribuito da Satoshi Nakamoto</p:text>
    <p:extLst mod="1">
      <p:ext uri="{19B8F6BF-5375-455C-9EA6-DF929625EA0E}">
        <p15:presenceInfo xmlns:p15="http://schemas.microsoft.com/office/powerpoint/2012/main" xmlns:w="http://schemas.openxmlformats.org/wordprocessingml/2006/main" xmlns:m="http://schemas.openxmlformats.org/officeDocument/2006/math" xmlns="" userId="teamlab_data:0;1;1;1;13;Cruciani Luca;2;1;0;" providerId="AD"/>
      </p:ext>
    </p:extLst>
  </p:cm>
  <p:cm authorId="1" dt="2018-05-29T16:14:37" idx="3">
    <p:pos x="4499" y="2265"/>
    <p:text>Ethereum è una delle blockchain più conosciute; fondatore Vitalik Buterin nel 2013, primo rilascio 2014
L’aspettativa è quella di permettere alle persone escluse dall’attuale monetizzazione di poter entrare in possesso di un deposito monetario affidabile e sicuro con la possibilità di proteggere la privacy e monetizzare le proprie informazioni. Secondo alcuni autori ha anche il potenziale per risolvere il problema della disuguaglianza sociale, cambiando il modo in cui la ricchezza viene redistribuita</p:text>
    <p:extLst mod="1">
      <p:ext uri="{19B8F6BF-5375-455C-9EA6-DF929625EA0E}">
        <p15:presenceInfo xmlns:p15="http://schemas.microsoft.com/office/powerpoint/2012/main" xmlns:w="http://schemas.openxmlformats.org/wordprocessingml/2006/main" xmlns:m="http://schemas.openxmlformats.org/officeDocument/2006/math" xmlns="" userId="teamlab_data:0;1;1;1;13;Cruciani Luca;2;1;0;" providerId="AD"/>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6-19T16:39:16.799" idx="1">
    <p:pos x="1398" y="779"/>
    <p:text>Cruciani Luca	29/05/2018
ledger=libro mastro
libro mastro distribuito, ogni partecipante ha una copia di tutti i dati.
modifiche sui dati, piuttosto che attacchi a singoli db</p:text>
    <p:extLst>
      <p:ext uri="{C676402C-5697-4E1C-873F-D02D1690AC5C}">
        <p15:threadingInfo xmlns:p15="http://schemas.microsoft.com/office/powerpoint/2012/main" timeZoneBias="-120"/>
      </p:ext>
    </p:extLst>
  </p:cm>
  <p:cm authorId="2" dt="2018-06-19T16:42:37.264" idx="4">
    <p:pos x="5434" y="2968"/>
    <p:text>ogni utente ha:
-private key: segreta, usata x criptare il messaggio
-public key: utilizzata per decriptare il messaggio
x Bitcoin, public key = username</p:text>
    <p:extLst>
      <p:ext uri="{C676402C-5697-4E1C-873F-D02D1690AC5C}">
        <p15:threadingInfo xmlns:p15="http://schemas.microsoft.com/office/powerpoint/2012/main" timeZoneBias="-120"/>
      </p:ext>
    </p:extLst>
  </p:cm>
  <p:cm authorId="2" dt="2018-06-19T16:43:11.820" idx="5">
    <p:pos x="6970" y="2031"/>
    <p:text>definisce conoscenza comune dei processi di gestione e controllo della rete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9T17:52:45" idx="10">
    <p:pos x="3682" y="1337"/>
    <p:text>il blocco genesis non ha riferimenti al blocco precedente</p:text>
    <p:extLst mod="1">
      <p:ext uri="{19B8F6BF-5375-455C-9EA6-DF929625EA0E}">
        <p15:presenceInfo xmlns:p15="http://schemas.microsoft.com/office/powerpoint/2012/main" xmlns:w="http://schemas.openxmlformats.org/wordprocessingml/2006/main" xmlns:m="http://schemas.openxmlformats.org/officeDocument/2006/math" xmlns="" userId="teamlab_data:0;1;1;1;13;Cruciani Luca;2;1;0;" providerId="AD"/>
      </p:ext>
    </p:extLst>
  </p:cm>
  <p:cm authorId="1" dt="2018-05-29T17:53:29" idx="11">
    <p:pos x="1786" y="1048"/>
    <p:text>impronta digitale, ottenuto tramite algoritmo di hashing usato per tutta la catena.
Una volta ottenuto l'hash, il blocco è valido.
Nel caso di bitcoin, hash composto da:
-hash blocco precedente
-dati blocco transazione attuale
-nonce: valore random.
Se l'hash calcolato non è valido, bisogna ricalcolare l'hash usando un nuovo nonce
Nuovo blocco ogni 10min: il miner che valida blocco riceve 25bitcoin</p:text>
    <p:extLst mod="1">
      <p:ext uri="{19B8F6BF-5375-455C-9EA6-DF929625EA0E}">
        <p15:presenceInfo xmlns:p15="http://schemas.microsoft.com/office/powerpoint/2012/main" xmlns:w="http://schemas.openxmlformats.org/wordprocessingml/2006/main" xmlns:m="http://schemas.openxmlformats.org/officeDocument/2006/math" xmlns="" userId="teamlab_data:0;1;1;1;13;Cruciani Luca;2;1;0;" providerId="AD"/>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38F71-D02E-42D5-98AA-ACD898AFAC94}" type="datetimeFigureOut">
              <a:rPr lang="it-IT" smtClean="0"/>
              <a:t>25/06/2018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5F4AC-ED9A-4491-AE19-C2E3FABC68B9}" type="slidenum">
              <a:rPr lang="it-IT" smtClean="0"/>
              <a:t>‹N›</a:t>
            </a:fld>
            <a:endParaRPr lang="it-IT"/>
          </a:p>
        </p:txBody>
      </p:sp>
    </p:spTree>
    <p:extLst>
      <p:ext uri="{BB962C8B-B14F-4D97-AF65-F5344CB8AC3E}">
        <p14:creationId xmlns:p14="http://schemas.microsoft.com/office/powerpoint/2010/main" val="159544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3EE80F-417A-4E80-AFAF-21CC7405616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A3523AF-4EA0-4444-BAD8-D98EA6A5C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D7416CA-BEC2-4BBB-B178-7EAD1AA0589B}"/>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E561FC25-4AE2-4D42-AEB2-F1943E4F5161}"/>
              </a:ext>
            </a:extLst>
          </p:cNvPr>
          <p:cNvSpPr>
            <a:spLocks noGrp="1"/>
          </p:cNvSpPr>
          <p:nvPr>
            <p:ph type="ftr" sz="quarter" idx="11"/>
          </p:nvPr>
        </p:nvSpPr>
        <p:spPr/>
        <p:txBody>
          <a:bodyPr/>
          <a:lstStyle/>
          <a:p>
            <a:r>
              <a:rPr lang="it-IT"/>
              <a:t>i3 camp - 26 Giugno 2018</a:t>
            </a:r>
          </a:p>
        </p:txBody>
      </p:sp>
      <p:sp>
        <p:nvSpPr>
          <p:cNvPr id="6" name="Segnaposto numero diapositiva 5">
            <a:extLst>
              <a:ext uri="{FF2B5EF4-FFF2-40B4-BE49-F238E27FC236}">
                <a16:creationId xmlns:a16="http://schemas.microsoft.com/office/drawing/2014/main" id="{9BB6865D-0E6F-4F04-86A2-2AAB5CAF9AE0}"/>
              </a:ext>
            </a:extLst>
          </p:cNvPr>
          <p:cNvSpPr>
            <a:spLocks noGrp="1"/>
          </p:cNvSpPr>
          <p:nvPr>
            <p:ph type="sldNum" sz="quarter" idx="12"/>
          </p:nvPr>
        </p:nvSpPr>
        <p:spPr/>
        <p:txBody>
          <a:bodyPr/>
          <a:lstStyle/>
          <a:p>
            <a:fld id="{5E587F8C-5EC9-4CBD-ACFA-0D7D4DD2698B}" type="slidenum">
              <a:rPr lang="it-IT" smtClean="0"/>
              <a:t>‹N›</a:t>
            </a:fld>
            <a:endParaRPr lang="it-IT"/>
          </a:p>
        </p:txBody>
      </p:sp>
    </p:spTree>
    <p:extLst>
      <p:ext uri="{BB962C8B-B14F-4D97-AF65-F5344CB8AC3E}">
        <p14:creationId xmlns:p14="http://schemas.microsoft.com/office/powerpoint/2010/main" val="350098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E48AD3-0453-48AC-8898-7D725D0D3E7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31417C8-6C85-4DF0-BE61-BA3833F86286}"/>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F0EBCEC-0C61-4C4E-9219-E194C3094544}"/>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B2A18912-C0F3-4983-93A9-2084E7C06939}"/>
              </a:ext>
            </a:extLst>
          </p:cNvPr>
          <p:cNvSpPr>
            <a:spLocks noGrp="1"/>
          </p:cNvSpPr>
          <p:nvPr>
            <p:ph type="ftr" sz="quarter" idx="11"/>
          </p:nvPr>
        </p:nvSpPr>
        <p:spPr/>
        <p:txBody>
          <a:bodyPr/>
          <a:lstStyle/>
          <a:p>
            <a:r>
              <a:rPr lang="it-IT"/>
              <a:t>i3 camp - 26 Giugno 2018</a:t>
            </a:r>
          </a:p>
        </p:txBody>
      </p:sp>
      <p:sp>
        <p:nvSpPr>
          <p:cNvPr id="6" name="Segnaposto numero diapositiva 5">
            <a:extLst>
              <a:ext uri="{FF2B5EF4-FFF2-40B4-BE49-F238E27FC236}">
                <a16:creationId xmlns:a16="http://schemas.microsoft.com/office/drawing/2014/main" id="{6C18A08F-37D2-42BD-A764-262D0C0B3204}"/>
              </a:ext>
            </a:extLst>
          </p:cNvPr>
          <p:cNvSpPr>
            <a:spLocks noGrp="1"/>
          </p:cNvSpPr>
          <p:nvPr>
            <p:ph type="sldNum" sz="quarter" idx="12"/>
          </p:nvPr>
        </p:nvSpPr>
        <p:spPr/>
        <p:txBody>
          <a:bodyPr/>
          <a:lstStyle/>
          <a:p>
            <a:fld id="{5E587F8C-5EC9-4CBD-ACFA-0D7D4DD2698B}" type="slidenum">
              <a:rPr lang="it-IT" smtClean="0"/>
              <a:t>‹N›</a:t>
            </a:fld>
            <a:endParaRPr lang="it-IT"/>
          </a:p>
        </p:txBody>
      </p:sp>
    </p:spTree>
    <p:extLst>
      <p:ext uri="{BB962C8B-B14F-4D97-AF65-F5344CB8AC3E}">
        <p14:creationId xmlns:p14="http://schemas.microsoft.com/office/powerpoint/2010/main" val="3190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01FDB82-BE56-4936-B654-6EEBB65CAC3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BBECAB6-4920-4462-94D9-5BD7968A9B8D}"/>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2229DC8-56BB-421B-8F3E-DC3CCA82B06A}"/>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D7B04020-1FEB-4B0C-97B8-5BBEFB2C0E2A}"/>
              </a:ext>
            </a:extLst>
          </p:cNvPr>
          <p:cNvSpPr>
            <a:spLocks noGrp="1"/>
          </p:cNvSpPr>
          <p:nvPr>
            <p:ph type="ftr" sz="quarter" idx="11"/>
          </p:nvPr>
        </p:nvSpPr>
        <p:spPr/>
        <p:txBody>
          <a:bodyPr/>
          <a:lstStyle/>
          <a:p>
            <a:r>
              <a:rPr lang="it-IT"/>
              <a:t>i3 camp - 26 Giugno 2018</a:t>
            </a:r>
          </a:p>
        </p:txBody>
      </p:sp>
      <p:sp>
        <p:nvSpPr>
          <p:cNvPr id="6" name="Segnaposto numero diapositiva 5">
            <a:extLst>
              <a:ext uri="{FF2B5EF4-FFF2-40B4-BE49-F238E27FC236}">
                <a16:creationId xmlns:a16="http://schemas.microsoft.com/office/drawing/2014/main" id="{8D7EC988-6001-4DAF-9A71-D1A0883AC531}"/>
              </a:ext>
            </a:extLst>
          </p:cNvPr>
          <p:cNvSpPr>
            <a:spLocks noGrp="1"/>
          </p:cNvSpPr>
          <p:nvPr>
            <p:ph type="sldNum" sz="quarter" idx="12"/>
          </p:nvPr>
        </p:nvSpPr>
        <p:spPr/>
        <p:txBody>
          <a:bodyPr/>
          <a:lstStyle/>
          <a:p>
            <a:fld id="{5E587F8C-5EC9-4CBD-ACFA-0D7D4DD2698B}" type="slidenum">
              <a:rPr lang="it-IT" smtClean="0"/>
              <a:t>‹N›</a:t>
            </a:fld>
            <a:endParaRPr lang="it-IT"/>
          </a:p>
        </p:txBody>
      </p:sp>
    </p:spTree>
    <p:extLst>
      <p:ext uri="{BB962C8B-B14F-4D97-AF65-F5344CB8AC3E}">
        <p14:creationId xmlns:p14="http://schemas.microsoft.com/office/powerpoint/2010/main" val="3751713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TItolo presentazione sfondo blu">
    <p:spTree>
      <p:nvGrpSpPr>
        <p:cNvPr id="1" name=""/>
        <p:cNvGrpSpPr/>
        <p:nvPr/>
      </p:nvGrpSpPr>
      <p:grpSpPr bwMode="auto">
        <a:xfrm>
          <a:off x="0" y="0"/>
          <a:ext cx="0" cy="0"/>
          <a:chOff x="0" y="0"/>
          <a:chExt cx="0" cy="0"/>
        </a:xfrm>
      </p:grpSpPr>
      <p:pic>
        <p:nvPicPr>
          <p:cNvPr id="4" name="Immagine 17"/>
          <p:cNvPicPr>
            <a:picLocks noChangeAspect="1"/>
          </p:cNvPicPr>
          <p:nvPr userDrawn="1"/>
        </p:nvPicPr>
        <p:blipFill>
          <a:blip r:embed="rId2"/>
          <a:stretch/>
        </p:blipFill>
        <p:spPr bwMode="auto">
          <a:xfrm>
            <a:off x="0" y="0"/>
            <a:ext cx="12192000" cy="6858000"/>
          </a:xfrm>
          <a:prstGeom prst="rect">
            <a:avLst/>
          </a:prstGeom>
        </p:spPr>
      </p:pic>
      <p:pic>
        <p:nvPicPr>
          <p:cNvPr id="5" name="Immagine 7"/>
          <p:cNvPicPr>
            <a:picLocks noChangeAspect="1"/>
          </p:cNvPicPr>
          <p:nvPr userDrawn="1"/>
        </p:nvPicPr>
        <p:blipFill>
          <a:blip r:embed="rId3"/>
          <a:stretch/>
        </p:blipFill>
        <p:spPr bwMode="auto">
          <a:xfrm>
            <a:off x="10034507" y="6202505"/>
            <a:ext cx="1524000" cy="292100"/>
          </a:xfrm>
          <a:prstGeom prst="rect">
            <a:avLst/>
          </a:prstGeom>
        </p:spPr>
      </p:pic>
      <p:pic>
        <p:nvPicPr>
          <p:cNvPr id="6" name="Immagine 8"/>
          <p:cNvPicPr>
            <a:picLocks noChangeAspect="1"/>
          </p:cNvPicPr>
          <p:nvPr userDrawn="1"/>
        </p:nvPicPr>
        <p:blipFill>
          <a:blip r:embed="rId4"/>
          <a:stretch/>
        </p:blipFill>
        <p:spPr bwMode="auto">
          <a:xfrm>
            <a:off x="627507" y="6133792"/>
            <a:ext cx="762000" cy="38100"/>
          </a:xfrm>
          <a:prstGeom prst="rect">
            <a:avLst/>
          </a:prstGeom>
        </p:spPr>
      </p:pic>
      <p:sp>
        <p:nvSpPr>
          <p:cNvPr id="7" name="Title 1"/>
          <p:cNvSpPr>
            <a:spLocks noGrp="1"/>
          </p:cNvSpPr>
          <p:nvPr>
            <p:ph type="ctrTitle" hasCustomPrompt="1"/>
          </p:nvPr>
        </p:nvSpPr>
        <p:spPr bwMode="auto">
          <a:xfrm>
            <a:off x="627507" y="1613619"/>
            <a:ext cx="10931000" cy="1095292"/>
          </a:xfrm>
          <a:prstGeom prst="rect">
            <a:avLst/>
          </a:prstGeom>
        </p:spPr>
        <p:txBody>
          <a:bodyPr/>
          <a:lstStyle>
            <a:lvl1pPr algn="l">
              <a:lnSpc>
                <a:spcPct val="120000"/>
              </a:lnSpc>
              <a:defRPr sz="6500" b="1" i="0">
                <a:solidFill>
                  <a:schemeClr val="bg1"/>
                </a:solidFill>
                <a:latin typeface="Open Sans"/>
                <a:ea typeface="Open Sans"/>
                <a:cs typeface="Open Sans"/>
              </a:defRPr>
            </a:lvl1pPr>
          </a:lstStyle>
          <a:p>
            <a:pPr>
              <a:defRPr/>
            </a:pPr>
            <a:r>
              <a:rPr lang="en-US"/>
              <a:t>Titolo</a:t>
            </a:r>
            <a:endParaRPr lang="it-IT"/>
          </a:p>
        </p:txBody>
      </p:sp>
      <p:sp>
        <p:nvSpPr>
          <p:cNvPr id="8" name="Segnaposto testo 4"/>
          <p:cNvSpPr>
            <a:spLocks noGrp="1"/>
          </p:cNvSpPr>
          <p:nvPr>
            <p:ph type="body" sz="quarter" idx="10" hasCustomPrompt="1"/>
          </p:nvPr>
        </p:nvSpPr>
        <p:spPr bwMode="auto">
          <a:xfrm>
            <a:off x="627507" y="2893561"/>
            <a:ext cx="10931611" cy="1091585"/>
          </a:xfrm>
          <a:prstGeom prst="rect">
            <a:avLst/>
          </a:prstGeom>
        </p:spPr>
        <p:txBody>
          <a:bodyPr/>
          <a:lstStyle>
            <a:lvl1pPr marL="0" indent="0">
              <a:lnSpc>
                <a:spcPct val="120000"/>
              </a:lnSpc>
              <a:buNone/>
              <a:defRPr sz="3600" b="0">
                <a:solidFill>
                  <a:schemeClr val="bg1"/>
                </a:solidFill>
                <a:latin typeface="Open Sans Light"/>
                <a:ea typeface="Open Sans Light"/>
                <a:cs typeface="Open Sans Light"/>
              </a:defRPr>
            </a:lvl1pPr>
          </a:lstStyle>
          <a:p>
            <a:pPr lvl="0">
              <a:defRPr/>
            </a:pPr>
            <a:r>
              <a:rPr lang="it-IT"/>
              <a:t>Sottotitolo facoltativo (*)</a:t>
            </a:r>
            <a:endParaRPr/>
          </a:p>
        </p:txBody>
      </p:sp>
      <p:sp>
        <p:nvSpPr>
          <p:cNvPr id="9" name="Segnaposto piè di pagina 5"/>
          <p:cNvSpPr>
            <a:spLocks noGrp="1"/>
          </p:cNvSpPr>
          <p:nvPr>
            <p:ph type="ftr" sz="quarter" idx="11"/>
          </p:nvPr>
        </p:nvSpPr>
        <p:spPr bwMode="auto">
          <a:xfrm>
            <a:off x="488163" y="6286803"/>
            <a:ext cx="9594883" cy="519112"/>
          </a:xfrm>
          <a:prstGeom prst="rect">
            <a:avLst/>
          </a:prstGeom>
        </p:spPr>
        <p:txBody>
          <a:bodyPr/>
          <a:lstStyle>
            <a:lvl1pPr algn="l">
              <a:defRPr sz="1500">
                <a:solidFill>
                  <a:schemeClr val="bg1"/>
                </a:solidFill>
                <a:latin typeface="Open Sans"/>
                <a:ea typeface="Open Sans"/>
                <a:cs typeface="Open Sans"/>
              </a:defRPr>
            </a:lvl1pPr>
          </a:lstStyle>
          <a:p>
            <a:pPr>
              <a:defRPr/>
            </a:pPr>
            <a:r>
              <a:rPr lang="it-IT"/>
              <a:t>i3 camp - 26 Giugno 2018</a:t>
            </a:r>
            <a:endParaRPr lang="en-US"/>
          </a:p>
        </p:txBody>
      </p:sp>
    </p:spTree>
    <p:extLst>
      <p:ext uri="{BB962C8B-B14F-4D97-AF65-F5344CB8AC3E}">
        <p14:creationId xmlns:p14="http://schemas.microsoft.com/office/powerpoint/2010/main" val="2688825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Elenco puntato">
    <p:spTree>
      <p:nvGrpSpPr>
        <p:cNvPr id="1" name=""/>
        <p:cNvGrpSpPr/>
        <p:nvPr/>
      </p:nvGrpSpPr>
      <p:grpSpPr bwMode="auto">
        <a:xfrm>
          <a:off x="0" y="0"/>
          <a:ext cx="0" cy="0"/>
          <a:chOff x="0" y="0"/>
          <a:chExt cx="0" cy="0"/>
        </a:xfrm>
      </p:grpSpPr>
      <p:sp>
        <p:nvSpPr>
          <p:cNvPr id="4" name="Title 1"/>
          <p:cNvSpPr>
            <a:spLocks noGrp="1"/>
          </p:cNvSpPr>
          <p:nvPr>
            <p:ph type="ctrTitle" hasCustomPrompt="1"/>
          </p:nvPr>
        </p:nvSpPr>
        <p:spPr bwMode="auto">
          <a:xfrm>
            <a:off x="627507" y="366550"/>
            <a:ext cx="10931000" cy="1127147"/>
          </a:xfrm>
          <a:prstGeom prst="rect">
            <a:avLst/>
          </a:prstGeom>
        </p:spPr>
        <p:txBody>
          <a:bodyPr/>
          <a:lstStyle>
            <a:lvl1pPr algn="l">
              <a:lnSpc>
                <a:spcPct val="120000"/>
              </a:lnSpc>
              <a:defRPr sz="4600" b="1" i="0">
                <a:solidFill>
                  <a:srgbClr val="0061BB"/>
                </a:solidFill>
                <a:latin typeface="Open Sans"/>
                <a:ea typeface="Open Sans"/>
                <a:cs typeface="Open Sans"/>
              </a:defRPr>
            </a:lvl1pPr>
          </a:lstStyle>
          <a:p>
            <a:pPr>
              <a:defRPr/>
            </a:pPr>
            <a:r>
              <a:rPr lang="en-US"/>
              <a:t>Titolo di pagina</a:t>
            </a:r>
            <a:endParaRPr lang="it-IT"/>
          </a:p>
        </p:txBody>
      </p:sp>
      <p:pic>
        <p:nvPicPr>
          <p:cNvPr id="5" name="Immagine 12"/>
          <p:cNvPicPr>
            <a:picLocks noChangeAspect="1"/>
          </p:cNvPicPr>
          <p:nvPr userDrawn="1"/>
        </p:nvPicPr>
        <p:blipFill>
          <a:blip r:embed="rId2"/>
          <a:stretch/>
        </p:blipFill>
        <p:spPr bwMode="auto">
          <a:xfrm>
            <a:off x="10034507" y="6202505"/>
            <a:ext cx="1521391" cy="291600"/>
          </a:xfrm>
          <a:prstGeom prst="rect">
            <a:avLst/>
          </a:prstGeom>
        </p:spPr>
      </p:pic>
      <p:pic>
        <p:nvPicPr>
          <p:cNvPr id="6" name="Immagine 13"/>
          <p:cNvPicPr>
            <a:picLocks noChangeAspect="1"/>
          </p:cNvPicPr>
          <p:nvPr userDrawn="1"/>
        </p:nvPicPr>
        <p:blipFill>
          <a:blip r:embed="rId3"/>
          <a:stretch/>
        </p:blipFill>
        <p:spPr bwMode="auto">
          <a:xfrm>
            <a:off x="627507" y="6130770"/>
            <a:ext cx="762000" cy="38100"/>
          </a:xfrm>
          <a:prstGeom prst="rect">
            <a:avLst/>
          </a:prstGeom>
        </p:spPr>
      </p:pic>
      <p:sp>
        <p:nvSpPr>
          <p:cNvPr id="7" name="Segnaposto piè di pagina 5"/>
          <p:cNvSpPr>
            <a:spLocks noGrp="1"/>
          </p:cNvSpPr>
          <p:nvPr>
            <p:ph type="ftr" sz="quarter" idx="10"/>
          </p:nvPr>
        </p:nvSpPr>
        <p:spPr bwMode="auto">
          <a:xfrm>
            <a:off x="488163" y="6286803"/>
            <a:ext cx="9594883" cy="519112"/>
          </a:xfrm>
          <a:prstGeom prst="rect">
            <a:avLst/>
          </a:prstGeom>
        </p:spPr>
        <p:txBody>
          <a:bodyPr/>
          <a:lstStyle>
            <a:lvl1pPr algn="l">
              <a:defRPr sz="1500">
                <a:solidFill>
                  <a:srgbClr val="ADAFB4"/>
                </a:solidFill>
                <a:latin typeface="Open Sans"/>
                <a:ea typeface="Open Sans"/>
                <a:cs typeface="Open Sans"/>
              </a:defRPr>
            </a:lvl1pPr>
          </a:lstStyle>
          <a:p>
            <a:pPr>
              <a:defRPr/>
            </a:pPr>
            <a:r>
              <a:rPr lang="it-IT"/>
              <a:t>i3 camp - 26 Giugno 2018</a:t>
            </a:r>
            <a:endParaRPr lang="en-US"/>
          </a:p>
        </p:txBody>
      </p:sp>
      <p:sp>
        <p:nvSpPr>
          <p:cNvPr id="8" name="Segnaposto testo 8"/>
          <p:cNvSpPr>
            <a:spLocks noGrp="1"/>
          </p:cNvSpPr>
          <p:nvPr>
            <p:ph type="body" sz="quarter" idx="11" hasCustomPrompt="1"/>
          </p:nvPr>
        </p:nvSpPr>
        <p:spPr bwMode="auto">
          <a:xfrm>
            <a:off x="626534" y="1611630"/>
            <a:ext cx="10928351" cy="4401207"/>
          </a:xfrm>
          <a:prstGeom prst="rect">
            <a:avLst/>
          </a:prstGeom>
        </p:spPr>
        <p:txBody>
          <a:bodyPr/>
          <a:lstStyle>
            <a:lvl1pPr marL="285750" indent="-285750">
              <a:buFont typeface="Arial"/>
              <a:buChar char="•"/>
              <a:defRPr sz="2800"/>
            </a:lvl1pPr>
          </a:lstStyle>
          <a:p>
            <a:pPr marL="285750" indent="-285750">
              <a:buFont typeface="Arial"/>
              <a:buChar char="•"/>
              <a:defRPr/>
            </a:pPr>
            <a:r>
              <a:rPr lang="it-IT" sz="2400">
                <a:solidFill>
                  <a:srgbClr val="0C0C0C"/>
                </a:solidFill>
                <a:latin typeface="Open Sans"/>
                <a:ea typeface="Open Sans"/>
                <a:cs typeface="Open Sans"/>
              </a:rPr>
              <a:t>Esempio di </a:t>
            </a:r>
            <a:r>
              <a:rPr lang="it-IT" sz="2400" b="1">
                <a:solidFill>
                  <a:srgbClr val="0C0C0C"/>
                </a:solidFill>
                <a:latin typeface="Open Sans"/>
                <a:ea typeface="Open Sans"/>
                <a:cs typeface="Open Sans"/>
              </a:rPr>
              <a:t>elenco puntato</a:t>
            </a:r>
            <a:endParaRPr/>
          </a:p>
          <a:p>
            <a:pPr marL="285750" indent="-285750">
              <a:buFont typeface="Arial"/>
              <a:buChar char="•"/>
              <a:defRPr/>
            </a:pPr>
            <a:r>
              <a:rPr lang="it-IT" sz="2400" b="0" i="0">
                <a:solidFill>
                  <a:schemeClr val="tx1"/>
                </a:solidFill>
                <a:latin typeface="Open Sans"/>
                <a:ea typeface="Open Sans"/>
                <a:cs typeface="Open Sans"/>
              </a:rPr>
              <a:t>Lorem ipsum dolor sit amet</a:t>
            </a:r>
            <a:endParaRPr/>
          </a:p>
          <a:p>
            <a:pPr marL="285750" indent="-285750">
              <a:buFont typeface="Arial"/>
              <a:buChar char="•"/>
              <a:defRPr/>
            </a:pPr>
            <a:r>
              <a:rPr lang="it-IT" sz="2400" b="0" i="0">
                <a:solidFill>
                  <a:srgbClr val="0C0C0C"/>
                </a:solidFill>
                <a:latin typeface="Open Sans"/>
                <a:ea typeface="Open Sans"/>
                <a:cs typeface="Open Sans"/>
              </a:rPr>
              <a:t>Consectetur</a:t>
            </a:r>
            <a:r>
              <a:rPr lang="it-IT" sz="2400" b="0" i="0">
                <a:solidFill>
                  <a:schemeClr val="tx1"/>
                </a:solidFill>
                <a:latin typeface="Open Sans"/>
                <a:ea typeface="Open Sans"/>
                <a:cs typeface="Open Sans"/>
              </a:rPr>
              <a:t> adipiscing elit</a:t>
            </a:r>
            <a:endParaRPr/>
          </a:p>
          <a:p>
            <a:pPr marL="285750" indent="-285750">
              <a:buFont typeface="Arial"/>
              <a:buChar char="•"/>
              <a:defRPr/>
            </a:pPr>
            <a:r>
              <a:rPr lang="it-IT" sz="2400" b="0" i="0">
                <a:solidFill>
                  <a:schemeClr val="tx1"/>
                </a:solidFill>
                <a:latin typeface="Open Sans"/>
                <a:ea typeface="Open Sans"/>
                <a:cs typeface="Open Sans"/>
              </a:rPr>
              <a:t>Sed do eiusmod tempor incididunt </a:t>
            </a:r>
            <a:endParaRPr/>
          </a:p>
          <a:p>
            <a:pPr marL="285750" indent="-285750">
              <a:buFont typeface="Arial"/>
              <a:buChar char="•"/>
              <a:defRPr/>
            </a:pPr>
            <a:r>
              <a:rPr lang="it-IT" sz="2400" b="0" i="0">
                <a:solidFill>
                  <a:schemeClr val="tx1"/>
                </a:solidFill>
                <a:latin typeface="Open Sans"/>
                <a:ea typeface="Open Sans"/>
                <a:cs typeface="Open Sans"/>
              </a:rPr>
              <a:t>Ut labore et dolore </a:t>
            </a:r>
            <a:endParaRPr/>
          </a:p>
          <a:p>
            <a:pPr marL="285750" indent="-285750">
              <a:buFont typeface="Arial"/>
              <a:buChar char="•"/>
              <a:defRPr/>
            </a:pPr>
            <a:r>
              <a:rPr lang="it-IT" sz="2400" b="0" i="0">
                <a:solidFill>
                  <a:schemeClr val="tx1"/>
                </a:solidFill>
                <a:latin typeface="Open Sans"/>
                <a:ea typeface="Open Sans"/>
                <a:cs typeface="Open Sans"/>
              </a:rPr>
              <a:t>Magna aliqua</a:t>
            </a:r>
            <a:endParaRPr lang="it-IT" sz="2400">
              <a:solidFill>
                <a:srgbClr val="0C0C0C"/>
              </a:solidFill>
              <a:latin typeface="Open Sans"/>
              <a:ea typeface="Open Sans"/>
              <a:cs typeface="Open Sans"/>
            </a:endParaRPr>
          </a:p>
        </p:txBody>
      </p:sp>
    </p:spTree>
    <p:extLst>
      <p:ext uri="{BB962C8B-B14F-4D97-AF65-F5344CB8AC3E}">
        <p14:creationId xmlns:p14="http://schemas.microsoft.com/office/powerpoint/2010/main" val="247950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userDrawn="1">
  <p:cSld name="Testo sinistra, immagine destra">
    <p:spTree>
      <p:nvGrpSpPr>
        <p:cNvPr id="1" name=""/>
        <p:cNvGrpSpPr/>
        <p:nvPr/>
      </p:nvGrpSpPr>
      <p:grpSpPr bwMode="auto">
        <a:xfrm>
          <a:off x="0" y="0"/>
          <a:ext cx="0" cy="0"/>
          <a:chOff x="0" y="0"/>
          <a:chExt cx="0" cy="0"/>
        </a:xfrm>
      </p:grpSpPr>
      <p:sp>
        <p:nvSpPr>
          <p:cNvPr id="4" name="Segnaposto immagine 18"/>
          <p:cNvSpPr>
            <a:spLocks noGrp="1"/>
          </p:cNvSpPr>
          <p:nvPr>
            <p:ph type="pic" sz="quarter" idx="14"/>
          </p:nvPr>
        </p:nvSpPr>
        <p:spPr bwMode="auto">
          <a:xfrm>
            <a:off x="6187018" y="0"/>
            <a:ext cx="6004983" cy="6858000"/>
          </a:xfrm>
          <a:prstGeom prst="rect">
            <a:avLst/>
          </a:prstGeom>
        </p:spPr>
        <p:txBody>
          <a:bodyPr/>
          <a:lstStyle/>
          <a:p>
            <a:pPr>
              <a:defRPr/>
            </a:pPr>
            <a:r>
              <a:rPr lang="en-US"/>
              <a:t>Click icon to add picture</a:t>
            </a:r>
            <a:endParaRPr lang="it-IT"/>
          </a:p>
        </p:txBody>
      </p:sp>
      <p:pic>
        <p:nvPicPr>
          <p:cNvPr id="5" name="Immagine 12"/>
          <p:cNvPicPr>
            <a:picLocks noChangeAspect="1"/>
          </p:cNvPicPr>
          <p:nvPr userDrawn="1"/>
        </p:nvPicPr>
        <p:blipFill>
          <a:blip r:embed="rId2"/>
          <a:stretch/>
        </p:blipFill>
        <p:spPr bwMode="auto">
          <a:xfrm>
            <a:off x="10034507" y="6202505"/>
            <a:ext cx="1521391" cy="291600"/>
          </a:xfrm>
          <a:prstGeom prst="rect">
            <a:avLst/>
          </a:prstGeom>
        </p:spPr>
      </p:pic>
      <p:pic>
        <p:nvPicPr>
          <p:cNvPr id="6" name="Immagine 13"/>
          <p:cNvPicPr>
            <a:picLocks noChangeAspect="1"/>
          </p:cNvPicPr>
          <p:nvPr userDrawn="1"/>
        </p:nvPicPr>
        <p:blipFill>
          <a:blip r:embed="rId3"/>
          <a:stretch/>
        </p:blipFill>
        <p:spPr bwMode="auto">
          <a:xfrm>
            <a:off x="627507" y="6130770"/>
            <a:ext cx="762000" cy="38100"/>
          </a:xfrm>
          <a:prstGeom prst="rect">
            <a:avLst/>
          </a:prstGeom>
        </p:spPr>
      </p:pic>
      <p:sp>
        <p:nvSpPr>
          <p:cNvPr id="7" name="Segnaposto piè di pagina 5"/>
          <p:cNvSpPr>
            <a:spLocks noGrp="1"/>
          </p:cNvSpPr>
          <p:nvPr>
            <p:ph type="ftr" sz="quarter" idx="10"/>
          </p:nvPr>
        </p:nvSpPr>
        <p:spPr bwMode="auto">
          <a:xfrm>
            <a:off x="488163" y="6286803"/>
            <a:ext cx="9594883" cy="519112"/>
          </a:xfrm>
          <a:prstGeom prst="rect">
            <a:avLst/>
          </a:prstGeom>
        </p:spPr>
        <p:txBody>
          <a:bodyPr/>
          <a:lstStyle>
            <a:lvl1pPr algn="l">
              <a:defRPr sz="1500">
                <a:solidFill>
                  <a:srgbClr val="ADAFB4"/>
                </a:solidFill>
                <a:latin typeface="Open Sans"/>
                <a:ea typeface="Open Sans"/>
                <a:cs typeface="Open Sans"/>
              </a:defRPr>
            </a:lvl1pPr>
          </a:lstStyle>
          <a:p>
            <a:pPr>
              <a:defRPr/>
            </a:pPr>
            <a:r>
              <a:rPr lang="it-IT"/>
              <a:t>i3 camp - 26 Giugno 2018</a:t>
            </a:r>
            <a:endParaRPr lang="en-US"/>
          </a:p>
        </p:txBody>
      </p:sp>
      <p:sp>
        <p:nvSpPr>
          <p:cNvPr id="8" name="Title 1"/>
          <p:cNvSpPr>
            <a:spLocks noGrp="1"/>
          </p:cNvSpPr>
          <p:nvPr>
            <p:ph type="ctrTitle" hasCustomPrompt="1"/>
          </p:nvPr>
        </p:nvSpPr>
        <p:spPr bwMode="auto">
          <a:xfrm>
            <a:off x="627506" y="366550"/>
            <a:ext cx="5341116" cy="1127147"/>
          </a:xfrm>
          <a:prstGeom prst="rect">
            <a:avLst/>
          </a:prstGeom>
        </p:spPr>
        <p:txBody>
          <a:bodyPr/>
          <a:lstStyle>
            <a:lvl1pPr algn="l">
              <a:lnSpc>
                <a:spcPct val="120000"/>
              </a:lnSpc>
              <a:defRPr sz="3600" b="1" i="0">
                <a:solidFill>
                  <a:srgbClr val="0061BB"/>
                </a:solidFill>
                <a:latin typeface="Open Sans"/>
                <a:ea typeface="Open Sans"/>
                <a:cs typeface="Open Sans"/>
              </a:defRPr>
            </a:lvl1pPr>
          </a:lstStyle>
          <a:p>
            <a:pPr>
              <a:defRPr/>
            </a:pPr>
            <a:r>
              <a:rPr lang="en-US"/>
              <a:t>Titolo di pagina</a:t>
            </a:r>
            <a:br>
              <a:rPr lang="en-US"/>
            </a:br>
            <a:r>
              <a:rPr lang="en-US"/>
              <a:t>con img a dx</a:t>
            </a:r>
            <a:endParaRPr lang="it-IT"/>
          </a:p>
        </p:txBody>
      </p:sp>
      <p:sp>
        <p:nvSpPr>
          <p:cNvPr id="9" name="Segnaposto testo 10"/>
          <p:cNvSpPr>
            <a:spLocks noGrp="1"/>
          </p:cNvSpPr>
          <p:nvPr>
            <p:ph type="body" sz="quarter" idx="13" hasCustomPrompt="1"/>
          </p:nvPr>
        </p:nvSpPr>
        <p:spPr bwMode="auto">
          <a:xfrm>
            <a:off x="627506" y="2033589"/>
            <a:ext cx="5367865" cy="3979249"/>
          </a:xfrm>
          <a:prstGeom prst="rect">
            <a:avLst/>
          </a:prstGeom>
        </p:spPr>
        <p:txBody>
          <a:bodyPr/>
          <a:lstStyle>
            <a:lvl1pPr marL="0" marR="0" indent="0" algn="l" defTabSz="914400">
              <a:lnSpc>
                <a:spcPct val="120000"/>
              </a:lnSpc>
              <a:spcBef>
                <a:spcPts val="1000"/>
              </a:spcBef>
              <a:spcAft>
                <a:spcPts val="0"/>
              </a:spcAft>
              <a:buClrTx/>
              <a:buSzTx/>
              <a:buFont typeface="Arial"/>
              <a:buNone/>
              <a:defRPr sz="1800">
                <a:latin typeface="Open Sans Light"/>
                <a:ea typeface="Open Sans Light"/>
                <a:cs typeface="Open Sans Light"/>
              </a:defRPr>
            </a:lvl1pPr>
            <a:lvl2pPr>
              <a:defRPr sz="1800">
                <a:latin typeface="Open Sans Light"/>
                <a:ea typeface="Open Sans Light"/>
                <a:cs typeface="Open Sans Light"/>
              </a:defRPr>
            </a:lvl2pPr>
            <a:lvl3pPr>
              <a:defRPr sz="1800">
                <a:latin typeface="Open Sans Light"/>
                <a:ea typeface="Open Sans Light"/>
                <a:cs typeface="Open Sans Light"/>
              </a:defRPr>
            </a:lvl3pPr>
            <a:lvl4pPr>
              <a:defRPr sz="1800">
                <a:latin typeface="Open Sans Light"/>
                <a:ea typeface="Open Sans Light"/>
                <a:cs typeface="Open Sans Light"/>
              </a:defRPr>
            </a:lvl4pPr>
            <a:lvl5pPr>
              <a:defRPr sz="1800">
                <a:latin typeface="Open Sans Light"/>
                <a:ea typeface="Open Sans Light"/>
                <a:cs typeface="Open Sans Light"/>
              </a:defRPr>
            </a:lvl5pPr>
          </a:lstStyle>
          <a:p>
            <a:pPr marL="0" marR="0" lvl="0" indent="0" algn="l" defTabSz="914400">
              <a:lnSpc>
                <a:spcPct val="120000"/>
              </a:lnSpc>
              <a:spcBef>
                <a:spcPts val="1000"/>
              </a:spcBef>
              <a:spcAft>
                <a:spcPts val="0"/>
              </a:spcAft>
              <a:buClrTx/>
              <a:buSzTx/>
              <a:buFont typeface="Arial"/>
              <a:buNone/>
              <a:defRPr/>
            </a:pPr>
            <a:r>
              <a:rPr lang="it-IT" sz="1800" b="0" i="0">
                <a:solidFill>
                  <a:schemeClr val="tx1"/>
                </a:solidFill>
                <a:latin typeface="Open Sans Light"/>
                <a:ea typeface="Open Sans Light"/>
                <a:cs typeface="Open Sans Light"/>
              </a:rPr>
              <a:t>In questo modello di pagina è presente un immagine di sfondo.</a:t>
            </a:r>
            <a:br>
              <a:rPr lang="it-IT" sz="1800" b="0" i="0">
                <a:solidFill>
                  <a:schemeClr val="tx1"/>
                </a:solidFill>
                <a:latin typeface="Open Sans Light"/>
                <a:ea typeface="Open Sans Light"/>
                <a:cs typeface="Open Sans Light"/>
              </a:rPr>
            </a:br>
            <a:r>
              <a:rPr lang="it-IT" sz="1800" b="0" i="0">
                <a:solidFill>
                  <a:schemeClr val="tx1"/>
                </a:solidFill>
                <a:latin typeface="Open Sans Light"/>
                <a:ea typeface="Open Sans Light"/>
                <a:cs typeface="Open Sans Light"/>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marL="0" marR="0" lvl="0" indent="0" algn="l" defTabSz="914400">
              <a:lnSpc>
                <a:spcPct val="120000"/>
              </a:lnSpc>
              <a:spcBef>
                <a:spcPts val="1000"/>
              </a:spcBef>
              <a:spcAft>
                <a:spcPts val="0"/>
              </a:spcAft>
              <a:buClrTx/>
              <a:buSzTx/>
              <a:buFont typeface="Arial"/>
              <a:buNone/>
              <a:defRPr/>
            </a:pPr>
            <a:endParaRPr lang="it-IT" sz="2400" b="0" i="0">
              <a:solidFill>
                <a:schemeClr val="tx1"/>
              </a:solidFill>
              <a:latin typeface="Open Sans Light"/>
              <a:ea typeface="Open Sans Light"/>
              <a:cs typeface="Open Sans Light"/>
            </a:endParaRPr>
          </a:p>
        </p:txBody>
      </p:sp>
    </p:spTree>
    <p:extLst>
      <p:ext uri="{BB962C8B-B14F-4D97-AF65-F5344CB8AC3E}">
        <p14:creationId xmlns:p14="http://schemas.microsoft.com/office/powerpoint/2010/main" val="285413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4421F0-1650-48DB-8555-1F3930DA961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A1A64FE-3D4C-4AE2-8477-BDC61FA57715}"/>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C23712-BD4A-4312-B213-384F106325EC}"/>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77986D3E-B35F-48FD-9610-2E55D4982439}"/>
              </a:ext>
            </a:extLst>
          </p:cNvPr>
          <p:cNvSpPr>
            <a:spLocks noGrp="1"/>
          </p:cNvSpPr>
          <p:nvPr>
            <p:ph type="ftr" sz="quarter" idx="11"/>
          </p:nvPr>
        </p:nvSpPr>
        <p:spPr/>
        <p:txBody>
          <a:bodyPr/>
          <a:lstStyle/>
          <a:p>
            <a:r>
              <a:rPr lang="it-IT"/>
              <a:t>i3 camp - 26 Giugno 2018</a:t>
            </a:r>
          </a:p>
        </p:txBody>
      </p:sp>
      <p:sp>
        <p:nvSpPr>
          <p:cNvPr id="6" name="Segnaposto numero diapositiva 5">
            <a:extLst>
              <a:ext uri="{FF2B5EF4-FFF2-40B4-BE49-F238E27FC236}">
                <a16:creationId xmlns:a16="http://schemas.microsoft.com/office/drawing/2014/main" id="{EFE3FDB1-821C-424D-855B-E301C5795E95}"/>
              </a:ext>
            </a:extLst>
          </p:cNvPr>
          <p:cNvSpPr>
            <a:spLocks noGrp="1"/>
          </p:cNvSpPr>
          <p:nvPr>
            <p:ph type="sldNum" sz="quarter" idx="12"/>
          </p:nvPr>
        </p:nvSpPr>
        <p:spPr/>
        <p:txBody>
          <a:bodyPr/>
          <a:lstStyle/>
          <a:p>
            <a:fld id="{5E587F8C-5EC9-4CBD-ACFA-0D7D4DD2698B}" type="slidenum">
              <a:rPr lang="it-IT" smtClean="0"/>
              <a:t>‹N›</a:t>
            </a:fld>
            <a:endParaRPr lang="it-IT"/>
          </a:p>
        </p:txBody>
      </p:sp>
    </p:spTree>
    <p:extLst>
      <p:ext uri="{BB962C8B-B14F-4D97-AF65-F5344CB8AC3E}">
        <p14:creationId xmlns:p14="http://schemas.microsoft.com/office/powerpoint/2010/main" val="248161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25169D-3E10-4A2F-9139-B700D44C7EE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2B371B1-BDDB-4AAA-A4CB-A8F9F58042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D7470793-74DA-4B95-82D0-8C4B2812F0B5}"/>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7978696D-4932-491F-981A-1A2EBD1FD5CA}"/>
              </a:ext>
            </a:extLst>
          </p:cNvPr>
          <p:cNvSpPr>
            <a:spLocks noGrp="1"/>
          </p:cNvSpPr>
          <p:nvPr>
            <p:ph type="ftr" sz="quarter" idx="11"/>
          </p:nvPr>
        </p:nvSpPr>
        <p:spPr/>
        <p:txBody>
          <a:bodyPr/>
          <a:lstStyle/>
          <a:p>
            <a:r>
              <a:rPr lang="it-IT"/>
              <a:t>i3 camp - 26 Giugno 2018</a:t>
            </a:r>
          </a:p>
        </p:txBody>
      </p:sp>
      <p:sp>
        <p:nvSpPr>
          <p:cNvPr id="6" name="Segnaposto numero diapositiva 5">
            <a:extLst>
              <a:ext uri="{FF2B5EF4-FFF2-40B4-BE49-F238E27FC236}">
                <a16:creationId xmlns:a16="http://schemas.microsoft.com/office/drawing/2014/main" id="{5118FA16-8ED4-4FA1-BEBC-D31A49E27AB0}"/>
              </a:ext>
            </a:extLst>
          </p:cNvPr>
          <p:cNvSpPr>
            <a:spLocks noGrp="1"/>
          </p:cNvSpPr>
          <p:nvPr>
            <p:ph type="sldNum" sz="quarter" idx="12"/>
          </p:nvPr>
        </p:nvSpPr>
        <p:spPr/>
        <p:txBody>
          <a:bodyPr/>
          <a:lstStyle/>
          <a:p>
            <a:fld id="{5E587F8C-5EC9-4CBD-ACFA-0D7D4DD2698B}" type="slidenum">
              <a:rPr lang="it-IT" smtClean="0"/>
              <a:t>‹N›</a:t>
            </a:fld>
            <a:endParaRPr lang="it-IT"/>
          </a:p>
        </p:txBody>
      </p:sp>
    </p:spTree>
    <p:extLst>
      <p:ext uri="{BB962C8B-B14F-4D97-AF65-F5344CB8AC3E}">
        <p14:creationId xmlns:p14="http://schemas.microsoft.com/office/powerpoint/2010/main" val="394065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92A46-1FDD-43DB-BBD4-7A65664BFB1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34CFFFF-FCDD-4BEA-89C3-A0E4E3407A9B}"/>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8A2E43-A19E-4D11-9B47-420B6D8BCE3D}"/>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6655393-4ED8-42EB-B899-DD9A3014189A}"/>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2D70D6CA-B553-4F01-AD74-25E88BA0402B}"/>
              </a:ext>
            </a:extLst>
          </p:cNvPr>
          <p:cNvSpPr>
            <a:spLocks noGrp="1"/>
          </p:cNvSpPr>
          <p:nvPr>
            <p:ph type="ftr" sz="quarter" idx="11"/>
          </p:nvPr>
        </p:nvSpPr>
        <p:spPr/>
        <p:txBody>
          <a:bodyPr/>
          <a:lstStyle/>
          <a:p>
            <a:r>
              <a:rPr lang="it-IT"/>
              <a:t>i3 camp - 26 Giugno 2018</a:t>
            </a:r>
          </a:p>
        </p:txBody>
      </p:sp>
      <p:sp>
        <p:nvSpPr>
          <p:cNvPr id="7" name="Segnaposto numero diapositiva 6">
            <a:extLst>
              <a:ext uri="{FF2B5EF4-FFF2-40B4-BE49-F238E27FC236}">
                <a16:creationId xmlns:a16="http://schemas.microsoft.com/office/drawing/2014/main" id="{BB1770BB-A1BF-4A8A-9719-912BFD75CFB9}"/>
              </a:ext>
            </a:extLst>
          </p:cNvPr>
          <p:cNvSpPr>
            <a:spLocks noGrp="1"/>
          </p:cNvSpPr>
          <p:nvPr>
            <p:ph type="sldNum" sz="quarter" idx="12"/>
          </p:nvPr>
        </p:nvSpPr>
        <p:spPr/>
        <p:txBody>
          <a:bodyPr/>
          <a:lstStyle/>
          <a:p>
            <a:fld id="{5E587F8C-5EC9-4CBD-ACFA-0D7D4DD2698B}" type="slidenum">
              <a:rPr lang="it-IT" smtClean="0"/>
              <a:t>‹N›</a:t>
            </a:fld>
            <a:endParaRPr lang="it-IT"/>
          </a:p>
        </p:txBody>
      </p:sp>
    </p:spTree>
    <p:extLst>
      <p:ext uri="{BB962C8B-B14F-4D97-AF65-F5344CB8AC3E}">
        <p14:creationId xmlns:p14="http://schemas.microsoft.com/office/powerpoint/2010/main" val="146212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7A4D82-4277-4BAC-A590-4CF25A7FD42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C91C1C-E380-41B1-BB36-0E020C31D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46996598-E451-4F18-805E-15AE9DB2EE22}"/>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6DE0651-09F7-4EE0-95FC-E07DD163E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B4178DB4-E3DE-4218-AF78-AF46716BD35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6D73B30-F72E-4FF6-AFAD-EB68516B890A}"/>
              </a:ext>
            </a:extLst>
          </p:cNvPr>
          <p:cNvSpPr>
            <a:spLocks noGrp="1"/>
          </p:cNvSpPr>
          <p:nvPr>
            <p:ph type="dt" sz="half" idx="10"/>
          </p:nvPr>
        </p:nvSpPr>
        <p:spPr/>
        <p:txBody>
          <a:bodyPr/>
          <a:lstStyle/>
          <a:p>
            <a:endParaRPr lang="it-IT"/>
          </a:p>
        </p:txBody>
      </p:sp>
      <p:sp>
        <p:nvSpPr>
          <p:cNvPr id="8" name="Segnaposto piè di pagina 7">
            <a:extLst>
              <a:ext uri="{FF2B5EF4-FFF2-40B4-BE49-F238E27FC236}">
                <a16:creationId xmlns:a16="http://schemas.microsoft.com/office/drawing/2014/main" id="{F1F69979-8629-41EE-90AD-83D1D1A771B0}"/>
              </a:ext>
            </a:extLst>
          </p:cNvPr>
          <p:cNvSpPr>
            <a:spLocks noGrp="1"/>
          </p:cNvSpPr>
          <p:nvPr>
            <p:ph type="ftr" sz="quarter" idx="11"/>
          </p:nvPr>
        </p:nvSpPr>
        <p:spPr/>
        <p:txBody>
          <a:bodyPr/>
          <a:lstStyle/>
          <a:p>
            <a:r>
              <a:rPr lang="it-IT"/>
              <a:t>i3 camp - 26 Giugno 2018</a:t>
            </a:r>
          </a:p>
        </p:txBody>
      </p:sp>
      <p:sp>
        <p:nvSpPr>
          <p:cNvPr id="9" name="Segnaposto numero diapositiva 8">
            <a:extLst>
              <a:ext uri="{FF2B5EF4-FFF2-40B4-BE49-F238E27FC236}">
                <a16:creationId xmlns:a16="http://schemas.microsoft.com/office/drawing/2014/main" id="{568ECB18-190B-4510-810C-28A6AFA4908B}"/>
              </a:ext>
            </a:extLst>
          </p:cNvPr>
          <p:cNvSpPr>
            <a:spLocks noGrp="1"/>
          </p:cNvSpPr>
          <p:nvPr>
            <p:ph type="sldNum" sz="quarter" idx="12"/>
          </p:nvPr>
        </p:nvSpPr>
        <p:spPr/>
        <p:txBody>
          <a:bodyPr/>
          <a:lstStyle/>
          <a:p>
            <a:fld id="{5E587F8C-5EC9-4CBD-ACFA-0D7D4DD2698B}" type="slidenum">
              <a:rPr lang="it-IT" smtClean="0"/>
              <a:t>‹N›</a:t>
            </a:fld>
            <a:endParaRPr lang="it-IT"/>
          </a:p>
        </p:txBody>
      </p:sp>
    </p:spTree>
    <p:extLst>
      <p:ext uri="{BB962C8B-B14F-4D97-AF65-F5344CB8AC3E}">
        <p14:creationId xmlns:p14="http://schemas.microsoft.com/office/powerpoint/2010/main" val="381083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24A64F-80A9-4E7A-A793-A46E937D4A4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B7500A3-CBC1-4E56-AA9F-0D5BD76F8A01}"/>
              </a:ext>
            </a:extLst>
          </p:cNvPr>
          <p:cNvSpPr>
            <a:spLocks noGrp="1"/>
          </p:cNvSpPr>
          <p:nvPr>
            <p:ph type="dt" sz="half" idx="10"/>
          </p:nvPr>
        </p:nvSpPr>
        <p:spPr/>
        <p:txBody>
          <a:bodyPr/>
          <a:lstStyle/>
          <a:p>
            <a:endParaRPr lang="it-IT"/>
          </a:p>
        </p:txBody>
      </p:sp>
      <p:sp>
        <p:nvSpPr>
          <p:cNvPr id="4" name="Segnaposto piè di pagina 3">
            <a:extLst>
              <a:ext uri="{FF2B5EF4-FFF2-40B4-BE49-F238E27FC236}">
                <a16:creationId xmlns:a16="http://schemas.microsoft.com/office/drawing/2014/main" id="{D2DC3FF1-CFAF-431C-A768-A5634B2CF3DF}"/>
              </a:ext>
            </a:extLst>
          </p:cNvPr>
          <p:cNvSpPr>
            <a:spLocks noGrp="1"/>
          </p:cNvSpPr>
          <p:nvPr>
            <p:ph type="ftr" sz="quarter" idx="11"/>
          </p:nvPr>
        </p:nvSpPr>
        <p:spPr/>
        <p:txBody>
          <a:bodyPr/>
          <a:lstStyle/>
          <a:p>
            <a:r>
              <a:rPr lang="it-IT"/>
              <a:t>i3 camp - 26 Giugno 2018</a:t>
            </a:r>
          </a:p>
        </p:txBody>
      </p:sp>
      <p:sp>
        <p:nvSpPr>
          <p:cNvPr id="5" name="Segnaposto numero diapositiva 4">
            <a:extLst>
              <a:ext uri="{FF2B5EF4-FFF2-40B4-BE49-F238E27FC236}">
                <a16:creationId xmlns:a16="http://schemas.microsoft.com/office/drawing/2014/main" id="{38739352-D8AE-402F-8A48-2730EEAC2D3B}"/>
              </a:ext>
            </a:extLst>
          </p:cNvPr>
          <p:cNvSpPr>
            <a:spLocks noGrp="1"/>
          </p:cNvSpPr>
          <p:nvPr>
            <p:ph type="sldNum" sz="quarter" idx="12"/>
          </p:nvPr>
        </p:nvSpPr>
        <p:spPr/>
        <p:txBody>
          <a:bodyPr/>
          <a:lstStyle/>
          <a:p>
            <a:fld id="{5E587F8C-5EC9-4CBD-ACFA-0D7D4DD2698B}" type="slidenum">
              <a:rPr lang="it-IT" smtClean="0"/>
              <a:t>‹N›</a:t>
            </a:fld>
            <a:endParaRPr lang="it-IT"/>
          </a:p>
        </p:txBody>
      </p:sp>
    </p:spTree>
    <p:extLst>
      <p:ext uri="{BB962C8B-B14F-4D97-AF65-F5344CB8AC3E}">
        <p14:creationId xmlns:p14="http://schemas.microsoft.com/office/powerpoint/2010/main" val="11758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7D7192C-2B51-41A4-A10E-6C5D6011A7B3}"/>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id="{C93A01B2-AF07-4627-807A-D4686129860B}"/>
              </a:ext>
            </a:extLst>
          </p:cNvPr>
          <p:cNvSpPr>
            <a:spLocks noGrp="1"/>
          </p:cNvSpPr>
          <p:nvPr>
            <p:ph type="ftr" sz="quarter" idx="11"/>
          </p:nvPr>
        </p:nvSpPr>
        <p:spPr/>
        <p:txBody>
          <a:bodyPr/>
          <a:lstStyle/>
          <a:p>
            <a:r>
              <a:rPr lang="it-IT"/>
              <a:t>i3 camp - 26 Giugno 2018</a:t>
            </a:r>
          </a:p>
        </p:txBody>
      </p:sp>
      <p:sp>
        <p:nvSpPr>
          <p:cNvPr id="4" name="Segnaposto numero diapositiva 3">
            <a:extLst>
              <a:ext uri="{FF2B5EF4-FFF2-40B4-BE49-F238E27FC236}">
                <a16:creationId xmlns:a16="http://schemas.microsoft.com/office/drawing/2014/main" id="{430A4CA7-AA89-4242-8AC4-407BD93BA04A}"/>
              </a:ext>
            </a:extLst>
          </p:cNvPr>
          <p:cNvSpPr>
            <a:spLocks noGrp="1"/>
          </p:cNvSpPr>
          <p:nvPr>
            <p:ph type="sldNum" sz="quarter" idx="12"/>
          </p:nvPr>
        </p:nvSpPr>
        <p:spPr/>
        <p:txBody>
          <a:bodyPr/>
          <a:lstStyle/>
          <a:p>
            <a:fld id="{5E587F8C-5EC9-4CBD-ACFA-0D7D4DD2698B}" type="slidenum">
              <a:rPr lang="it-IT" smtClean="0"/>
              <a:t>‹N›</a:t>
            </a:fld>
            <a:endParaRPr lang="it-IT"/>
          </a:p>
        </p:txBody>
      </p:sp>
    </p:spTree>
    <p:extLst>
      <p:ext uri="{BB962C8B-B14F-4D97-AF65-F5344CB8AC3E}">
        <p14:creationId xmlns:p14="http://schemas.microsoft.com/office/powerpoint/2010/main" val="192079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37F4E3-8095-4A2F-915A-46827EB3B26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664E3B9-7B70-471C-9616-3126A92BFB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8BA21A1-F345-40B0-8251-500165331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33138A1-0B8F-48C5-86E2-C66872345EFB}"/>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AA9CF0B0-5106-4930-AECB-E9FB364EC173}"/>
              </a:ext>
            </a:extLst>
          </p:cNvPr>
          <p:cNvSpPr>
            <a:spLocks noGrp="1"/>
          </p:cNvSpPr>
          <p:nvPr>
            <p:ph type="ftr" sz="quarter" idx="11"/>
          </p:nvPr>
        </p:nvSpPr>
        <p:spPr/>
        <p:txBody>
          <a:bodyPr/>
          <a:lstStyle/>
          <a:p>
            <a:r>
              <a:rPr lang="it-IT"/>
              <a:t>i3 camp - 26 Giugno 2018</a:t>
            </a:r>
          </a:p>
        </p:txBody>
      </p:sp>
      <p:sp>
        <p:nvSpPr>
          <p:cNvPr id="7" name="Segnaposto numero diapositiva 6">
            <a:extLst>
              <a:ext uri="{FF2B5EF4-FFF2-40B4-BE49-F238E27FC236}">
                <a16:creationId xmlns:a16="http://schemas.microsoft.com/office/drawing/2014/main" id="{BA924F1E-DBA3-47E6-B350-4EE1D4052D84}"/>
              </a:ext>
            </a:extLst>
          </p:cNvPr>
          <p:cNvSpPr>
            <a:spLocks noGrp="1"/>
          </p:cNvSpPr>
          <p:nvPr>
            <p:ph type="sldNum" sz="quarter" idx="12"/>
          </p:nvPr>
        </p:nvSpPr>
        <p:spPr/>
        <p:txBody>
          <a:bodyPr/>
          <a:lstStyle/>
          <a:p>
            <a:fld id="{5E587F8C-5EC9-4CBD-ACFA-0D7D4DD2698B}" type="slidenum">
              <a:rPr lang="it-IT" smtClean="0"/>
              <a:t>‹N›</a:t>
            </a:fld>
            <a:endParaRPr lang="it-IT"/>
          </a:p>
        </p:txBody>
      </p:sp>
    </p:spTree>
    <p:extLst>
      <p:ext uri="{BB962C8B-B14F-4D97-AF65-F5344CB8AC3E}">
        <p14:creationId xmlns:p14="http://schemas.microsoft.com/office/powerpoint/2010/main" val="222586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9F7B85-258C-4A5B-916B-121AD9D781E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CD5021E-E8BB-41D5-B761-47D023F8A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1DA0063-0EAE-4182-8908-12E5B2435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47998CB0-5E4E-49CF-A29F-D55CB5951B3E}"/>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F2BCFF91-98C7-40B4-B6E2-2A268431969D}"/>
              </a:ext>
            </a:extLst>
          </p:cNvPr>
          <p:cNvSpPr>
            <a:spLocks noGrp="1"/>
          </p:cNvSpPr>
          <p:nvPr>
            <p:ph type="ftr" sz="quarter" idx="11"/>
          </p:nvPr>
        </p:nvSpPr>
        <p:spPr/>
        <p:txBody>
          <a:bodyPr/>
          <a:lstStyle/>
          <a:p>
            <a:r>
              <a:rPr lang="it-IT"/>
              <a:t>i3 camp - 26 Giugno 2018</a:t>
            </a:r>
          </a:p>
        </p:txBody>
      </p:sp>
      <p:sp>
        <p:nvSpPr>
          <p:cNvPr id="7" name="Segnaposto numero diapositiva 6">
            <a:extLst>
              <a:ext uri="{FF2B5EF4-FFF2-40B4-BE49-F238E27FC236}">
                <a16:creationId xmlns:a16="http://schemas.microsoft.com/office/drawing/2014/main" id="{432344B7-072C-42CC-A5C4-7E8C94483A4D}"/>
              </a:ext>
            </a:extLst>
          </p:cNvPr>
          <p:cNvSpPr>
            <a:spLocks noGrp="1"/>
          </p:cNvSpPr>
          <p:nvPr>
            <p:ph type="sldNum" sz="quarter" idx="12"/>
          </p:nvPr>
        </p:nvSpPr>
        <p:spPr/>
        <p:txBody>
          <a:bodyPr/>
          <a:lstStyle/>
          <a:p>
            <a:fld id="{5E587F8C-5EC9-4CBD-ACFA-0D7D4DD2698B}" type="slidenum">
              <a:rPr lang="it-IT" smtClean="0"/>
              <a:t>‹N›</a:t>
            </a:fld>
            <a:endParaRPr lang="it-IT"/>
          </a:p>
        </p:txBody>
      </p:sp>
    </p:spTree>
    <p:extLst>
      <p:ext uri="{BB962C8B-B14F-4D97-AF65-F5344CB8AC3E}">
        <p14:creationId xmlns:p14="http://schemas.microsoft.com/office/powerpoint/2010/main" val="125162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CE8FD76-612B-4FB4-BC84-2F73F34B2E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AFCEB6B-F2B2-45F9-9028-1D8916A22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11A1011-764C-4917-AB82-306D12B8D4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a:extLst>
              <a:ext uri="{FF2B5EF4-FFF2-40B4-BE49-F238E27FC236}">
                <a16:creationId xmlns:a16="http://schemas.microsoft.com/office/drawing/2014/main" id="{F5F2329D-14A2-442D-9E75-6371D6547D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i3 camp - 26 Giugno 2018</a:t>
            </a:r>
          </a:p>
        </p:txBody>
      </p:sp>
      <p:sp>
        <p:nvSpPr>
          <p:cNvPr id="6" name="Segnaposto numero diapositiva 5">
            <a:extLst>
              <a:ext uri="{FF2B5EF4-FFF2-40B4-BE49-F238E27FC236}">
                <a16:creationId xmlns:a16="http://schemas.microsoft.com/office/drawing/2014/main" id="{EDB5D53A-5FE6-42C4-85B0-6D72A96309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87F8C-5EC9-4CBD-ACFA-0D7D4DD2698B}" type="slidenum">
              <a:rPr lang="it-IT" smtClean="0"/>
              <a:t>‹N›</a:t>
            </a:fld>
            <a:endParaRPr lang="it-IT"/>
          </a:p>
        </p:txBody>
      </p:sp>
    </p:spTree>
    <p:extLst>
      <p:ext uri="{BB962C8B-B14F-4D97-AF65-F5344CB8AC3E}">
        <p14:creationId xmlns:p14="http://schemas.microsoft.com/office/powerpoint/2010/main" val="140249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comments" Target="../comments/comment2.xml"/><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olo 1"/>
          <p:cNvSpPr>
            <a:spLocks noGrp="1"/>
          </p:cNvSpPr>
          <p:nvPr>
            <p:ph type="ctrTitle"/>
          </p:nvPr>
        </p:nvSpPr>
        <p:spPr bwMode="auto"/>
        <p:txBody>
          <a:bodyPr/>
          <a:lstStyle/>
          <a:p>
            <a:pPr>
              <a:defRPr/>
            </a:pPr>
            <a:r>
              <a:rPr lang="it-IT" sz="5400"/>
              <a:t>Blockchain</a:t>
            </a:r>
          </a:p>
        </p:txBody>
      </p:sp>
      <p:sp>
        <p:nvSpPr>
          <p:cNvPr id="6" name="Segnaposto piè di pagina 3"/>
          <p:cNvSpPr>
            <a:spLocks noGrp="1"/>
          </p:cNvSpPr>
          <p:nvPr>
            <p:ph type="ftr" sz="quarter" idx="11"/>
          </p:nvPr>
        </p:nvSpPr>
        <p:spPr bwMode="auto"/>
        <p:txBody>
          <a:bodyPr/>
          <a:lstStyle/>
          <a:p>
            <a:pPr>
              <a:defRPr/>
            </a:pPr>
            <a:r>
              <a:rPr lang="it-IT"/>
              <a:t>i3 camp - 26 Giugno 2018</a:t>
            </a:r>
            <a:endParaRPr lang="en-US"/>
          </a:p>
        </p:txBody>
      </p:sp>
    </p:spTree>
    <p:extLst>
      <p:ext uri="{BB962C8B-B14F-4D97-AF65-F5344CB8AC3E}">
        <p14:creationId xmlns:p14="http://schemas.microsoft.com/office/powerpoint/2010/main" val="153319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olo 1"/>
          <p:cNvSpPr>
            <a:spLocks noGrp="1"/>
          </p:cNvSpPr>
          <p:nvPr>
            <p:ph type="ctrTitle"/>
          </p:nvPr>
        </p:nvSpPr>
        <p:spPr bwMode="auto">
          <a:xfrm>
            <a:off x="627507" y="366550"/>
            <a:ext cx="10931000" cy="4992528"/>
          </a:xfrm>
        </p:spPr>
        <p:txBody>
          <a:bodyPr/>
          <a:lstStyle/>
          <a:p>
            <a:pPr algn="ctr">
              <a:defRPr/>
            </a:pPr>
            <a:r>
              <a:rPr lang="it-IT" sz="23900" dirty="0"/>
              <a:t>DEMO</a:t>
            </a:r>
            <a:endParaRPr dirty="0"/>
          </a:p>
        </p:txBody>
      </p:sp>
      <p:sp>
        <p:nvSpPr>
          <p:cNvPr id="5" name="Segnaposto piè di pagina 2"/>
          <p:cNvSpPr>
            <a:spLocks noGrp="1"/>
          </p:cNvSpPr>
          <p:nvPr>
            <p:ph type="ftr" sz="quarter" idx="10"/>
          </p:nvPr>
        </p:nvSpPr>
        <p:spPr bwMode="auto"/>
        <p:txBody>
          <a:bodyPr/>
          <a:lstStyle/>
          <a:p>
            <a:pPr>
              <a:defRPr/>
            </a:pPr>
            <a:r>
              <a:rPr lang="it-IT" dirty="0"/>
              <a:t>i3 camp - 26 Giugno 2018</a:t>
            </a:r>
            <a:endParaRPr lang="en-US" dirty="0"/>
          </a:p>
        </p:txBody>
      </p:sp>
    </p:spTree>
    <p:extLst>
      <p:ext uri="{BB962C8B-B14F-4D97-AF65-F5344CB8AC3E}">
        <p14:creationId xmlns:p14="http://schemas.microsoft.com/office/powerpoint/2010/main" val="214099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egnaposto piè di pagina 1"/>
          <p:cNvSpPr>
            <a:spLocks noGrp="1"/>
          </p:cNvSpPr>
          <p:nvPr>
            <p:ph type="ftr" sz="quarter" idx="10"/>
          </p:nvPr>
        </p:nvSpPr>
        <p:spPr bwMode="auto"/>
        <p:txBody>
          <a:bodyPr/>
          <a:lstStyle/>
          <a:p>
            <a:pPr>
              <a:defRPr/>
            </a:pPr>
            <a:r>
              <a:rPr lang="it-IT"/>
              <a:t>i3 camp - 26 Giugno 2018</a:t>
            </a:r>
            <a:endParaRPr lang="en-US"/>
          </a:p>
        </p:txBody>
      </p:sp>
      <p:sp>
        <p:nvSpPr>
          <p:cNvPr id="5" name="Segnaposto testo 3"/>
          <p:cNvSpPr>
            <a:spLocks noGrp="1"/>
          </p:cNvSpPr>
          <p:nvPr>
            <p:ph type="body" sz="quarter" idx="13"/>
          </p:nvPr>
        </p:nvSpPr>
        <p:spPr bwMode="auto">
          <a:xfrm>
            <a:off x="1994629" y="509955"/>
            <a:ext cx="8040325" cy="5502883"/>
          </a:xfrm>
        </p:spPr>
        <p:txBody>
          <a:bodyPr/>
          <a:lstStyle/>
          <a:p>
            <a:pPr>
              <a:defRPr/>
            </a:pPr>
            <a:endParaRPr lang="it-IT" dirty="0"/>
          </a:p>
          <a:p>
            <a:pPr>
              <a:defRPr/>
            </a:pPr>
            <a:endParaRPr lang="it-IT" dirty="0"/>
          </a:p>
          <a:p>
            <a:pPr>
              <a:defRPr/>
            </a:pPr>
            <a:endParaRPr lang="it-IT" dirty="0"/>
          </a:p>
        </p:txBody>
      </p:sp>
      <p:pic>
        <p:nvPicPr>
          <p:cNvPr id="6" name="Immagine 4"/>
          <p:cNvPicPr>
            <a:picLocks noChangeAspect="1"/>
          </p:cNvPicPr>
          <p:nvPr/>
        </p:nvPicPr>
        <p:blipFill>
          <a:blip r:embed="rId2"/>
          <a:stretch/>
        </p:blipFill>
        <p:spPr bwMode="auto">
          <a:xfrm>
            <a:off x="6661039" y="1289126"/>
            <a:ext cx="3896339" cy="4650140"/>
          </a:xfrm>
          <a:prstGeom prst="rect">
            <a:avLst/>
          </a:prstGeom>
        </p:spPr>
      </p:pic>
      <p:sp>
        <p:nvSpPr>
          <p:cNvPr id="7" name="Titolo 1"/>
          <p:cNvSpPr>
            <a:spLocks noGrp="1"/>
          </p:cNvSpPr>
          <p:nvPr>
            <p:ph type="ctrTitle"/>
          </p:nvPr>
        </p:nvSpPr>
        <p:spPr bwMode="auto">
          <a:xfrm>
            <a:off x="837162" y="235990"/>
            <a:ext cx="8198250" cy="1127147"/>
          </a:xfrm>
        </p:spPr>
        <p:txBody>
          <a:bodyPr/>
          <a:lstStyle/>
          <a:p>
            <a:pPr>
              <a:defRPr/>
            </a:pPr>
            <a:r>
              <a:rPr lang="it-IT" dirty="0" err="1"/>
              <a:t>Retrospective</a:t>
            </a:r>
            <a:endParaRPr lang="it-IT" dirty="0"/>
          </a:p>
        </p:txBody>
      </p:sp>
      <p:pic>
        <p:nvPicPr>
          <p:cNvPr id="3" name="Immagine 2">
            <a:extLst>
              <a:ext uri="{FF2B5EF4-FFF2-40B4-BE49-F238E27FC236}">
                <a16:creationId xmlns:a16="http://schemas.microsoft.com/office/drawing/2014/main" id="{11FAB961-F9F8-413D-9911-0EDFB388B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461" y="2105669"/>
            <a:ext cx="1284886" cy="1284886"/>
          </a:xfrm>
          <a:prstGeom prst="rect">
            <a:avLst/>
          </a:prstGeom>
        </p:spPr>
      </p:pic>
      <p:sp>
        <p:nvSpPr>
          <p:cNvPr id="9" name="Segnaposto testo 3">
            <a:extLst>
              <a:ext uri="{FF2B5EF4-FFF2-40B4-BE49-F238E27FC236}">
                <a16:creationId xmlns:a16="http://schemas.microsoft.com/office/drawing/2014/main" id="{0C9FF2B2-5A2B-4FDC-BAED-2B583AEF9646}"/>
              </a:ext>
            </a:extLst>
          </p:cNvPr>
          <p:cNvSpPr txBox="1">
            <a:spLocks/>
          </p:cNvSpPr>
          <p:nvPr/>
        </p:nvSpPr>
        <p:spPr bwMode="auto">
          <a:xfrm>
            <a:off x="2043900" y="1252487"/>
            <a:ext cx="4275877" cy="50955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it-IT" sz="2000" dirty="0"/>
          </a:p>
          <a:p>
            <a:pPr marL="742950" lvl="1" indent="-285750">
              <a:defRPr/>
            </a:pPr>
            <a:endParaRPr lang="it-IT" sz="1600" dirty="0"/>
          </a:p>
          <a:p>
            <a:pPr marL="742950" lvl="1" indent="-285750">
              <a:defRPr/>
            </a:pPr>
            <a:r>
              <a:rPr lang="it-IT" sz="1600" dirty="0"/>
              <a:t>Abbiamo scritto codice (</a:t>
            </a:r>
            <a:r>
              <a:rPr lang="it-IT" sz="1600" dirty="0" err="1"/>
              <a:t>AngularJS</a:t>
            </a:r>
            <a:r>
              <a:rPr lang="it-IT" sz="1600" dirty="0"/>
              <a:t>, </a:t>
            </a:r>
            <a:r>
              <a:rPr lang="it-IT" sz="1600" dirty="0" err="1"/>
              <a:t>Node</a:t>
            </a:r>
            <a:r>
              <a:rPr lang="it-IT" sz="1600" dirty="0"/>
              <a:t>, </a:t>
            </a:r>
            <a:r>
              <a:rPr lang="it-IT" sz="1600" dirty="0" err="1"/>
              <a:t>Solidity</a:t>
            </a:r>
            <a:r>
              <a:rPr lang="it-IT" sz="1600" dirty="0"/>
              <a:t>)</a:t>
            </a:r>
          </a:p>
          <a:p>
            <a:pPr marL="742950" lvl="1" indent="-285750">
              <a:defRPr/>
            </a:pPr>
            <a:r>
              <a:rPr lang="it-IT" sz="1600" dirty="0"/>
              <a:t>Abbiamo imparato molte cose nuove</a:t>
            </a:r>
          </a:p>
          <a:p>
            <a:pPr marL="742950" lvl="1" indent="-285750">
              <a:defRPr/>
            </a:pPr>
            <a:r>
              <a:rPr lang="it-IT" sz="1600" dirty="0"/>
              <a:t>Non ci sono limiti ai casi d’uso</a:t>
            </a:r>
          </a:p>
          <a:p>
            <a:pPr marL="742950" lvl="1" indent="-285750">
              <a:defRPr/>
            </a:pPr>
            <a:r>
              <a:rPr lang="it-IT" sz="1600" dirty="0"/>
              <a:t>Ci siamo sporcati tutti le mani</a:t>
            </a:r>
          </a:p>
          <a:p>
            <a:pPr marL="742950" lvl="1" indent="-285750">
              <a:defRPr/>
            </a:pPr>
            <a:r>
              <a:rPr lang="it-IT" sz="1600" dirty="0"/>
              <a:t>Argomento «disruptive»</a:t>
            </a:r>
          </a:p>
          <a:p>
            <a:pPr marL="742950" lvl="1" indent="-285750">
              <a:defRPr/>
            </a:pPr>
            <a:endParaRPr lang="it-IT" sz="1600" dirty="0"/>
          </a:p>
          <a:p>
            <a:pPr marL="0" indent="0">
              <a:buNone/>
              <a:defRPr/>
            </a:pPr>
            <a:endParaRPr lang="it-IT" dirty="0"/>
          </a:p>
          <a:p>
            <a:pPr lvl="1">
              <a:defRPr/>
            </a:pPr>
            <a:r>
              <a:rPr lang="it-IT" sz="1600" dirty="0"/>
              <a:t>Mancanza/continui cambiamenti di documentazione</a:t>
            </a:r>
          </a:p>
          <a:p>
            <a:pPr lvl="1">
              <a:defRPr/>
            </a:pPr>
            <a:r>
              <a:rPr lang="it-IT" sz="1600" dirty="0"/>
              <a:t>Argomento troppo vasto e complesso per un’unica gilda</a:t>
            </a:r>
          </a:p>
          <a:p>
            <a:pPr marL="457200" lvl="1" indent="0">
              <a:buNone/>
              <a:defRPr/>
            </a:pPr>
            <a:endParaRPr lang="it-IT" sz="1600" dirty="0"/>
          </a:p>
        </p:txBody>
      </p:sp>
      <p:pic>
        <p:nvPicPr>
          <p:cNvPr id="11" name="Immagine 10">
            <a:extLst>
              <a:ext uri="{FF2B5EF4-FFF2-40B4-BE49-F238E27FC236}">
                <a16:creationId xmlns:a16="http://schemas.microsoft.com/office/drawing/2014/main" id="{5C078115-60F8-4B9C-9BC3-C7F85D10A4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461" y="4092665"/>
            <a:ext cx="1284886" cy="1284886"/>
          </a:xfrm>
          <a:prstGeom prst="rect">
            <a:avLst/>
          </a:prstGeom>
        </p:spPr>
      </p:pic>
    </p:spTree>
    <p:extLst>
      <p:ext uri="{BB962C8B-B14F-4D97-AF65-F5344CB8AC3E}">
        <p14:creationId xmlns:p14="http://schemas.microsoft.com/office/powerpoint/2010/main" val="377414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egnaposto piè di pagina 1"/>
          <p:cNvSpPr>
            <a:spLocks noGrp="1"/>
          </p:cNvSpPr>
          <p:nvPr>
            <p:ph type="ftr" sz="quarter" idx="10"/>
          </p:nvPr>
        </p:nvSpPr>
        <p:spPr bwMode="auto"/>
        <p:txBody>
          <a:bodyPr/>
          <a:lstStyle/>
          <a:p>
            <a:pPr>
              <a:defRPr/>
            </a:pPr>
            <a:r>
              <a:rPr lang="it-IT">
                <a:solidFill>
                  <a:schemeClr val="tx1"/>
                </a:solidFill>
              </a:rPr>
              <a:t>i3 camp - 26 Giugno 2018</a:t>
            </a:r>
            <a:endParaRPr>
              <a:solidFill>
                <a:schemeClr val="tx1"/>
              </a:solidFill>
            </a:endParaRPr>
          </a:p>
        </p:txBody>
      </p:sp>
      <p:pic>
        <p:nvPicPr>
          <p:cNvPr id="10" name="Picture 3">
            <a:extLst>
              <a:ext uri="{FF2B5EF4-FFF2-40B4-BE49-F238E27FC236}">
                <a16:creationId xmlns:a16="http://schemas.microsoft.com/office/drawing/2014/main" id="{47898663-8EC4-44C7-AD6F-F9B016871B31}"/>
              </a:ext>
            </a:extLst>
          </p:cNvPr>
          <p:cNvPicPr>
            <a:picLocks noChangeAspect="1"/>
          </p:cNvPicPr>
          <p:nvPr/>
        </p:nvPicPr>
        <p:blipFill>
          <a:blip r:embed="rId2"/>
          <a:stretch>
            <a:fillRect/>
          </a:stretch>
        </p:blipFill>
        <p:spPr>
          <a:xfrm>
            <a:off x="7874470" y="2342043"/>
            <a:ext cx="3041506" cy="3041506"/>
          </a:xfrm>
          <a:prstGeom prst="rect">
            <a:avLst/>
          </a:prstGeom>
          <a:noFill/>
          <a:ln>
            <a:noFill/>
          </a:ln>
        </p:spPr>
      </p:pic>
      <p:sp>
        <p:nvSpPr>
          <p:cNvPr id="11" name="TextBox 12">
            <a:extLst>
              <a:ext uri="{FF2B5EF4-FFF2-40B4-BE49-F238E27FC236}">
                <a16:creationId xmlns:a16="http://schemas.microsoft.com/office/drawing/2014/main" id="{E710F2B7-9D8B-4AFD-ACF9-01E17E5C80BB}"/>
              </a:ext>
            </a:extLst>
          </p:cNvPr>
          <p:cNvSpPr txBox="1"/>
          <p:nvPr/>
        </p:nvSpPr>
        <p:spPr>
          <a:xfrm>
            <a:off x="3113330" y="841423"/>
            <a:ext cx="6172200" cy="646331"/>
          </a:xfrm>
          <a:prstGeom prst="rect">
            <a:avLst/>
          </a:prstGeom>
          <a:noFill/>
        </p:spPr>
        <p:txBody>
          <a:bodyPr wrap="square" rtlCol="0">
            <a:spAutoFit/>
          </a:bodyPr>
          <a:lstStyle/>
          <a:p>
            <a:pPr algn="ctr"/>
            <a:r>
              <a:rPr lang="it-IT" sz="3600" b="1" dirty="0" err="1"/>
              <a:t>Blockchain</a:t>
            </a:r>
            <a:r>
              <a:rPr lang="it-IT" sz="3600" b="1" dirty="0"/>
              <a:t> </a:t>
            </a:r>
            <a:r>
              <a:rPr lang="it-IT" sz="3600" b="1" dirty="0">
                <a:solidFill>
                  <a:srgbClr val="FF0000"/>
                </a:solidFill>
              </a:rPr>
              <a:t>NON È </a:t>
            </a:r>
            <a:r>
              <a:rPr lang="it-IT" sz="3600" b="1" dirty="0" err="1"/>
              <a:t>Bitcoin</a:t>
            </a:r>
            <a:endParaRPr lang="it-IT" sz="3600" b="1" dirty="0"/>
          </a:p>
        </p:txBody>
      </p:sp>
      <p:sp>
        <p:nvSpPr>
          <p:cNvPr id="12" name="Not Equal 13">
            <a:extLst>
              <a:ext uri="{FF2B5EF4-FFF2-40B4-BE49-F238E27FC236}">
                <a16:creationId xmlns:a16="http://schemas.microsoft.com/office/drawing/2014/main" id="{B68BFF5C-D2CB-4116-96BD-06E7F2BD8BA4}"/>
              </a:ext>
            </a:extLst>
          </p:cNvPr>
          <p:cNvSpPr/>
          <p:nvPr/>
        </p:nvSpPr>
        <p:spPr>
          <a:xfrm>
            <a:off x="5349316" y="3267279"/>
            <a:ext cx="1985962" cy="1191033"/>
          </a:xfrm>
          <a:prstGeom prst="mathNotEqua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3" name="Picture 16">
            <a:extLst>
              <a:ext uri="{FF2B5EF4-FFF2-40B4-BE49-F238E27FC236}">
                <a16:creationId xmlns:a16="http://schemas.microsoft.com/office/drawing/2014/main" id="{036F893F-4E61-4C98-B46D-C6F4EF07CB43}"/>
              </a:ext>
            </a:extLst>
          </p:cNvPr>
          <p:cNvPicPr>
            <a:picLocks noChangeAspect="1"/>
          </p:cNvPicPr>
          <p:nvPr/>
        </p:nvPicPr>
        <p:blipFill>
          <a:blip r:embed="rId3"/>
          <a:stretch>
            <a:fillRect/>
          </a:stretch>
        </p:blipFill>
        <p:spPr>
          <a:xfrm>
            <a:off x="1471763" y="2170593"/>
            <a:ext cx="3338361" cy="3316916"/>
          </a:xfrm>
          <a:prstGeom prst="rect">
            <a:avLst/>
          </a:prstGeom>
        </p:spPr>
      </p:pic>
    </p:spTree>
    <p:extLst>
      <p:ext uri="{BB962C8B-B14F-4D97-AF65-F5344CB8AC3E}">
        <p14:creationId xmlns:p14="http://schemas.microsoft.com/office/powerpoint/2010/main" val="121978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olo 1"/>
          <p:cNvSpPr>
            <a:spLocks noGrp="1"/>
          </p:cNvSpPr>
          <p:nvPr>
            <p:ph type="ctrTitle"/>
          </p:nvPr>
        </p:nvSpPr>
        <p:spPr bwMode="auto"/>
        <p:txBody>
          <a:bodyPr/>
          <a:lstStyle/>
          <a:p>
            <a:pPr>
              <a:defRPr/>
            </a:pPr>
            <a:r>
              <a:rPr lang="it-IT" dirty="0"/>
              <a:t>Storia</a:t>
            </a:r>
            <a:endParaRPr dirty="0"/>
          </a:p>
        </p:txBody>
      </p:sp>
      <p:sp>
        <p:nvSpPr>
          <p:cNvPr id="5" name="Segnaposto piè di pagina 2"/>
          <p:cNvSpPr>
            <a:spLocks noGrp="1"/>
          </p:cNvSpPr>
          <p:nvPr>
            <p:ph type="ftr" sz="quarter" idx="10"/>
          </p:nvPr>
        </p:nvSpPr>
        <p:spPr bwMode="auto"/>
        <p:txBody>
          <a:bodyPr/>
          <a:lstStyle/>
          <a:p>
            <a:pPr>
              <a:defRPr/>
            </a:pPr>
            <a:r>
              <a:rPr lang="it-IT"/>
              <a:t>i3 camp - 26 Giugno 2018</a:t>
            </a:r>
            <a:endParaRPr lang="en-US"/>
          </a:p>
        </p:txBody>
      </p:sp>
      <p:sp>
        <p:nvSpPr>
          <p:cNvPr id="6" name="Segnaposto testo 3"/>
          <p:cNvSpPr>
            <a:spLocks noGrp="1"/>
          </p:cNvSpPr>
          <p:nvPr>
            <p:ph type="body" sz="quarter" idx="11"/>
          </p:nvPr>
        </p:nvSpPr>
        <p:spPr bwMode="auto">
          <a:xfrm>
            <a:off x="2093766" y="1502821"/>
            <a:ext cx="7998482" cy="4401207"/>
          </a:xfrm>
        </p:spPr>
        <p:txBody>
          <a:bodyPr/>
          <a:lstStyle/>
          <a:p>
            <a:pPr marL="0" indent="0">
              <a:buNone/>
              <a:defRPr/>
            </a:pPr>
            <a:r>
              <a:rPr lang="it-IT" sz="2000" b="1" dirty="0"/>
              <a:t>1991: </a:t>
            </a:r>
            <a:r>
              <a:rPr lang="it-IT" sz="2000" dirty="0"/>
              <a:t>primi studi accademici per la definizione di una struttura dati per la distribuzione crittografata e irreversibile di documenti.</a:t>
            </a:r>
          </a:p>
          <a:p>
            <a:pPr marL="0" indent="0">
              <a:buNone/>
              <a:defRPr/>
            </a:pPr>
            <a:endParaRPr lang="it-IT" sz="2000" dirty="0"/>
          </a:p>
          <a:p>
            <a:pPr marL="0" indent="0">
              <a:buNone/>
              <a:defRPr/>
            </a:pPr>
            <a:r>
              <a:rPr lang="it-IT" sz="2000" b="1" dirty="0"/>
              <a:t>2009</a:t>
            </a:r>
            <a:r>
              <a:rPr lang="it-IT" sz="2000" dirty="0"/>
              <a:t>: la </a:t>
            </a:r>
            <a:r>
              <a:rPr lang="it-IT" sz="2000" dirty="0" err="1"/>
              <a:t>blockchain</a:t>
            </a:r>
            <a:r>
              <a:rPr lang="it-IT" sz="2000" dirty="0"/>
              <a:t> diventa componente principale della valuta digitale </a:t>
            </a:r>
            <a:r>
              <a:rPr lang="it-IT" sz="2000" dirty="0" err="1"/>
              <a:t>Bitcoin</a:t>
            </a:r>
            <a:r>
              <a:rPr lang="it-IT" sz="2000" dirty="0"/>
              <a:t> (2008) dove funge da libro mastro pubblico per tutte le transazioni</a:t>
            </a:r>
          </a:p>
          <a:p>
            <a:pPr marL="0" indent="0">
              <a:buNone/>
              <a:defRPr/>
            </a:pPr>
            <a:endParaRPr dirty="0"/>
          </a:p>
          <a:p>
            <a:pPr marL="0" indent="0">
              <a:buNone/>
              <a:defRPr/>
            </a:pPr>
            <a:r>
              <a:rPr lang="it-IT" sz="2000" b="1" dirty="0"/>
              <a:t>2015: </a:t>
            </a:r>
            <a:r>
              <a:rPr lang="it-IT" sz="2000" dirty="0"/>
              <a:t>prima versione beta di </a:t>
            </a:r>
            <a:r>
              <a:rPr lang="it-IT" sz="2000" dirty="0" err="1"/>
              <a:t>Ethereum</a:t>
            </a:r>
            <a:r>
              <a:rPr lang="it-IT" sz="2000" dirty="0"/>
              <a:t> by </a:t>
            </a:r>
            <a:r>
              <a:rPr lang="it-IT" sz="2000" dirty="0" err="1"/>
              <a:t>Vitalik</a:t>
            </a:r>
            <a:r>
              <a:rPr lang="it-IT" sz="2000" dirty="0"/>
              <a:t> </a:t>
            </a:r>
            <a:r>
              <a:rPr lang="it-IT" sz="2000" dirty="0" err="1"/>
              <a:t>Buterin</a:t>
            </a:r>
            <a:r>
              <a:rPr lang="it-IT" sz="2000" dirty="0"/>
              <a:t> (</a:t>
            </a:r>
            <a:r>
              <a:rPr lang="it-IT" sz="2000" dirty="0" err="1"/>
              <a:t>smart</a:t>
            </a:r>
            <a:r>
              <a:rPr lang="it-IT" sz="2000" dirty="0"/>
              <a:t> </a:t>
            </a:r>
            <a:r>
              <a:rPr lang="it-IT" sz="2000" dirty="0" err="1"/>
              <a:t>contracts</a:t>
            </a:r>
            <a:r>
              <a:rPr lang="it-IT" sz="2000" dirty="0"/>
              <a:t>)</a:t>
            </a:r>
          </a:p>
          <a:p>
            <a:pPr marL="0" indent="0">
              <a:buNone/>
              <a:defRPr/>
            </a:pPr>
            <a:endParaRPr lang="it-IT" sz="2000" dirty="0"/>
          </a:p>
          <a:p>
            <a:pPr marL="0" indent="0">
              <a:buNone/>
              <a:defRPr/>
            </a:pPr>
            <a:r>
              <a:rPr lang="it-IT" sz="2000" b="1" dirty="0"/>
              <a:t>2016+ : </a:t>
            </a:r>
            <a:r>
              <a:rPr lang="it-IT" sz="2000" dirty="0"/>
              <a:t>la </a:t>
            </a:r>
            <a:r>
              <a:rPr lang="it-IT" sz="2000" dirty="0" err="1"/>
              <a:t>blockchain</a:t>
            </a:r>
            <a:r>
              <a:rPr lang="it-IT" sz="2000" dirty="0"/>
              <a:t> diventa la base per la memorizzazione dati IoT, sistema di online </a:t>
            </a:r>
            <a:r>
              <a:rPr lang="it-IT" sz="2000" dirty="0" err="1"/>
              <a:t>voting</a:t>
            </a:r>
            <a:r>
              <a:rPr lang="it-IT" sz="2000" dirty="0"/>
              <a:t>, file sharing, stipula di assicurazioni, operazioni bancarie etc. </a:t>
            </a:r>
            <a:endParaRPr lang="it-IT" sz="2000" b="1" dirty="0"/>
          </a:p>
          <a:p>
            <a:pPr marL="0" indent="0">
              <a:buNone/>
              <a:defRPr/>
            </a:pPr>
            <a:endParaRPr lang="it-IT" sz="2000" b="1" dirty="0"/>
          </a:p>
          <a:p>
            <a:pPr marL="0" indent="0">
              <a:buNone/>
              <a:defRPr/>
            </a:pPr>
            <a:endParaRPr lang="it-IT" sz="3600" dirty="0"/>
          </a:p>
        </p:txBody>
      </p:sp>
    </p:spTree>
    <p:extLst>
      <p:ext uri="{BB962C8B-B14F-4D97-AF65-F5344CB8AC3E}">
        <p14:creationId xmlns:p14="http://schemas.microsoft.com/office/powerpoint/2010/main" val="247618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765A2F5-4742-40E7-8DC3-7BF88719FA3A}"/>
              </a:ext>
            </a:extLst>
          </p:cNvPr>
          <p:cNvSpPr>
            <a:spLocks noGrp="1"/>
          </p:cNvSpPr>
          <p:nvPr>
            <p:ph type="ftr" sz="quarter" idx="10"/>
          </p:nvPr>
        </p:nvSpPr>
        <p:spPr>
          <a:xfrm>
            <a:off x="488163" y="6286803"/>
            <a:ext cx="9594883" cy="519112"/>
          </a:xfrm>
        </p:spPr>
        <p:txBody>
          <a:bodyPr/>
          <a:lstStyle/>
          <a:p>
            <a:pPr>
              <a:defRPr/>
            </a:pPr>
            <a:r>
              <a:rPr lang="it-IT" dirty="0"/>
              <a:t>i3 camp - 26 Giugno 2018</a:t>
            </a:r>
            <a:endParaRPr lang="en-US" dirty="0"/>
          </a:p>
        </p:txBody>
      </p:sp>
      <p:pic>
        <p:nvPicPr>
          <p:cNvPr id="5" name="Picture 5">
            <a:extLst>
              <a:ext uri="{FF2B5EF4-FFF2-40B4-BE49-F238E27FC236}">
                <a16:creationId xmlns:a16="http://schemas.microsoft.com/office/drawing/2014/main" id="{E46D0763-5267-4B9E-BE9E-684F37E44E06}"/>
              </a:ext>
            </a:extLst>
          </p:cNvPr>
          <p:cNvPicPr>
            <a:picLocks noChangeAspect="1"/>
          </p:cNvPicPr>
          <p:nvPr/>
        </p:nvPicPr>
        <p:blipFill>
          <a:blip r:embed="rId2"/>
          <a:stretch>
            <a:fillRect/>
          </a:stretch>
        </p:blipFill>
        <p:spPr>
          <a:xfrm>
            <a:off x="2220277" y="400713"/>
            <a:ext cx="7987389" cy="5226034"/>
          </a:xfrm>
          <a:prstGeom prst="rect">
            <a:avLst/>
          </a:prstGeom>
        </p:spPr>
      </p:pic>
      <p:sp>
        <p:nvSpPr>
          <p:cNvPr id="7" name="TextBox 4">
            <a:extLst>
              <a:ext uri="{FF2B5EF4-FFF2-40B4-BE49-F238E27FC236}">
                <a16:creationId xmlns:a16="http://schemas.microsoft.com/office/drawing/2014/main" id="{78DCCD59-CBB4-4C38-926F-70CA5557D306}"/>
              </a:ext>
            </a:extLst>
          </p:cNvPr>
          <p:cNvSpPr txBox="1"/>
          <p:nvPr/>
        </p:nvSpPr>
        <p:spPr>
          <a:xfrm>
            <a:off x="1243013" y="1737579"/>
            <a:ext cx="184731" cy="369332"/>
          </a:xfrm>
          <a:prstGeom prst="rect">
            <a:avLst/>
          </a:prstGeom>
          <a:noFill/>
        </p:spPr>
        <p:txBody>
          <a:bodyPr wrap="none" rtlCol="0">
            <a:spAutoFit/>
          </a:bodyPr>
          <a:lstStyle/>
          <a:p>
            <a:endParaRPr lang="it-IT" dirty="0"/>
          </a:p>
        </p:txBody>
      </p:sp>
      <p:grpSp>
        <p:nvGrpSpPr>
          <p:cNvPr id="8" name="Group 33">
            <a:extLst>
              <a:ext uri="{FF2B5EF4-FFF2-40B4-BE49-F238E27FC236}">
                <a16:creationId xmlns:a16="http://schemas.microsoft.com/office/drawing/2014/main" id="{689D2DD2-D03C-47B7-85F8-1A3B00AE3283}"/>
              </a:ext>
            </a:extLst>
          </p:cNvPr>
          <p:cNvGrpSpPr/>
          <p:nvPr/>
        </p:nvGrpSpPr>
        <p:grpSpPr>
          <a:xfrm>
            <a:off x="2119995" y="3251485"/>
            <a:ext cx="1221809" cy="1099066"/>
            <a:chOff x="1057275" y="1156216"/>
            <a:chExt cx="1221809" cy="1099066"/>
          </a:xfrm>
        </p:grpSpPr>
        <p:pic>
          <p:nvPicPr>
            <p:cNvPr id="9" name="Graphic 2" descr="Users">
              <a:extLst>
                <a:ext uri="{FF2B5EF4-FFF2-40B4-BE49-F238E27FC236}">
                  <a16:creationId xmlns:a16="http://schemas.microsoft.com/office/drawing/2014/main" id="{294DB980-B045-470A-9E62-B7E26D8F5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0625" y="1156216"/>
              <a:ext cx="914400" cy="914400"/>
            </a:xfrm>
            <a:prstGeom prst="rect">
              <a:avLst/>
            </a:prstGeom>
          </p:spPr>
        </p:pic>
        <p:sp>
          <p:nvSpPr>
            <p:cNvPr id="10" name="TextBox 6">
              <a:extLst>
                <a:ext uri="{FF2B5EF4-FFF2-40B4-BE49-F238E27FC236}">
                  <a16:creationId xmlns:a16="http://schemas.microsoft.com/office/drawing/2014/main" id="{E93E5BDF-2CE3-4B47-BE74-AF732731ADC1}"/>
                </a:ext>
              </a:extLst>
            </p:cNvPr>
            <p:cNvSpPr txBox="1"/>
            <p:nvPr/>
          </p:nvSpPr>
          <p:spPr>
            <a:xfrm>
              <a:off x="1057275" y="1885950"/>
              <a:ext cx="1221809" cy="369332"/>
            </a:xfrm>
            <a:prstGeom prst="rect">
              <a:avLst/>
            </a:prstGeom>
            <a:noFill/>
          </p:spPr>
          <p:txBody>
            <a:bodyPr wrap="none" rtlCol="0">
              <a:spAutoFit/>
            </a:bodyPr>
            <a:lstStyle/>
            <a:p>
              <a:r>
                <a:rPr lang="it-IT" b="1" dirty="0"/>
                <a:t>Accessibile</a:t>
              </a:r>
            </a:p>
          </p:txBody>
        </p:sp>
      </p:grpSp>
      <p:grpSp>
        <p:nvGrpSpPr>
          <p:cNvPr id="11" name="Group 36">
            <a:extLst>
              <a:ext uri="{FF2B5EF4-FFF2-40B4-BE49-F238E27FC236}">
                <a16:creationId xmlns:a16="http://schemas.microsoft.com/office/drawing/2014/main" id="{6E14B5CA-5988-4A35-A669-18D51599E630}"/>
              </a:ext>
            </a:extLst>
          </p:cNvPr>
          <p:cNvGrpSpPr/>
          <p:nvPr/>
        </p:nvGrpSpPr>
        <p:grpSpPr>
          <a:xfrm>
            <a:off x="1221078" y="1460983"/>
            <a:ext cx="1684571" cy="1507734"/>
            <a:chOff x="878178" y="2848616"/>
            <a:chExt cx="1684571" cy="1507734"/>
          </a:xfrm>
        </p:grpSpPr>
        <p:pic>
          <p:nvPicPr>
            <p:cNvPr id="12" name="Graphic 25" descr="Checklist_LTR">
              <a:extLst>
                <a:ext uri="{FF2B5EF4-FFF2-40B4-BE49-F238E27FC236}">
                  <a16:creationId xmlns:a16="http://schemas.microsoft.com/office/drawing/2014/main" id="{7426340B-DA9E-4904-A3DF-3BABEE83FE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0595" y="2848616"/>
              <a:ext cx="914400" cy="914400"/>
            </a:xfrm>
            <a:prstGeom prst="rect">
              <a:avLst/>
            </a:prstGeom>
          </p:spPr>
        </p:pic>
        <p:sp>
          <p:nvSpPr>
            <p:cNvPr id="13" name="TextBox 35">
              <a:extLst>
                <a:ext uri="{FF2B5EF4-FFF2-40B4-BE49-F238E27FC236}">
                  <a16:creationId xmlns:a16="http://schemas.microsoft.com/office/drawing/2014/main" id="{0E089F23-9A97-49AA-BE24-AF18BAEC14A1}"/>
                </a:ext>
              </a:extLst>
            </p:cNvPr>
            <p:cNvSpPr txBox="1"/>
            <p:nvPr/>
          </p:nvSpPr>
          <p:spPr>
            <a:xfrm>
              <a:off x="878178" y="3710019"/>
              <a:ext cx="1684571" cy="646331"/>
            </a:xfrm>
            <a:prstGeom prst="rect">
              <a:avLst/>
            </a:prstGeom>
            <a:noFill/>
          </p:spPr>
          <p:txBody>
            <a:bodyPr wrap="square" rtlCol="0">
              <a:spAutoFit/>
            </a:bodyPr>
            <a:lstStyle/>
            <a:p>
              <a:pPr algn="ctr"/>
              <a:r>
                <a:rPr lang="it-IT" b="1" dirty="0"/>
                <a:t>Libro mastro (</a:t>
              </a:r>
              <a:r>
                <a:rPr lang="it-IT" b="1" dirty="0" err="1"/>
                <a:t>ledger</a:t>
              </a:r>
              <a:r>
                <a:rPr lang="it-IT" b="1" dirty="0"/>
                <a:t>)</a:t>
              </a:r>
            </a:p>
          </p:txBody>
        </p:sp>
      </p:grpSp>
      <p:grpSp>
        <p:nvGrpSpPr>
          <p:cNvPr id="22" name="Group 53">
            <a:extLst>
              <a:ext uri="{FF2B5EF4-FFF2-40B4-BE49-F238E27FC236}">
                <a16:creationId xmlns:a16="http://schemas.microsoft.com/office/drawing/2014/main" id="{FCCCB3DB-DF3B-43D4-B89B-F73848959404}"/>
              </a:ext>
            </a:extLst>
          </p:cNvPr>
          <p:cNvGrpSpPr/>
          <p:nvPr/>
        </p:nvGrpSpPr>
        <p:grpSpPr>
          <a:xfrm>
            <a:off x="9969870" y="3805361"/>
            <a:ext cx="1188146" cy="1075565"/>
            <a:chOff x="9860231" y="5035865"/>
            <a:chExt cx="1188146" cy="1075565"/>
          </a:xfrm>
        </p:grpSpPr>
        <p:pic>
          <p:nvPicPr>
            <p:cNvPr id="23" name="Graphic 51" descr="Children">
              <a:extLst>
                <a:ext uri="{FF2B5EF4-FFF2-40B4-BE49-F238E27FC236}">
                  <a16:creationId xmlns:a16="http://schemas.microsoft.com/office/drawing/2014/main" id="{E33497DF-3D4D-49BA-9961-4478AC9C8D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08019" y="5035865"/>
              <a:ext cx="914400" cy="914400"/>
            </a:xfrm>
            <a:prstGeom prst="rect">
              <a:avLst/>
            </a:prstGeom>
          </p:spPr>
        </p:pic>
        <p:sp>
          <p:nvSpPr>
            <p:cNvPr id="24" name="TextBox 52">
              <a:extLst>
                <a:ext uri="{FF2B5EF4-FFF2-40B4-BE49-F238E27FC236}">
                  <a16:creationId xmlns:a16="http://schemas.microsoft.com/office/drawing/2014/main" id="{BBE306B0-C3EC-401B-A923-E6B8222398FB}"/>
                </a:ext>
              </a:extLst>
            </p:cNvPr>
            <p:cNvSpPr txBox="1"/>
            <p:nvPr/>
          </p:nvSpPr>
          <p:spPr>
            <a:xfrm>
              <a:off x="9860231" y="5742098"/>
              <a:ext cx="1188146" cy="369332"/>
            </a:xfrm>
            <a:prstGeom prst="rect">
              <a:avLst/>
            </a:prstGeom>
            <a:noFill/>
          </p:spPr>
          <p:txBody>
            <a:bodyPr wrap="none" rtlCol="0">
              <a:spAutoFit/>
            </a:bodyPr>
            <a:lstStyle/>
            <a:p>
              <a:r>
                <a:rPr lang="it-IT" b="1" dirty="0"/>
                <a:t>Distribuita</a:t>
              </a:r>
            </a:p>
          </p:txBody>
        </p:sp>
      </p:grpSp>
      <p:grpSp>
        <p:nvGrpSpPr>
          <p:cNvPr id="25" name="Group 33">
            <a:extLst>
              <a:ext uri="{FF2B5EF4-FFF2-40B4-BE49-F238E27FC236}">
                <a16:creationId xmlns:a16="http://schemas.microsoft.com/office/drawing/2014/main" id="{E421368B-6011-46C1-848E-6E8A0502E1E2}"/>
              </a:ext>
            </a:extLst>
          </p:cNvPr>
          <p:cNvGrpSpPr/>
          <p:nvPr/>
        </p:nvGrpSpPr>
        <p:grpSpPr>
          <a:xfrm>
            <a:off x="3276087" y="4911548"/>
            <a:ext cx="1320554" cy="1155382"/>
            <a:chOff x="1057275" y="1099900"/>
            <a:chExt cx="1320554" cy="1155382"/>
          </a:xfrm>
        </p:grpSpPr>
        <p:pic>
          <p:nvPicPr>
            <p:cNvPr id="26" name="Graphic 2">
              <a:extLst>
                <a:ext uri="{FF2B5EF4-FFF2-40B4-BE49-F238E27FC236}">
                  <a16:creationId xmlns:a16="http://schemas.microsoft.com/office/drawing/2014/main" id="{F245D54B-C8B8-4510-B1D6-ACE0B469FE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6130" y="1099900"/>
              <a:ext cx="1034905" cy="919916"/>
            </a:xfrm>
            <a:prstGeom prst="rect">
              <a:avLst/>
            </a:prstGeom>
          </p:spPr>
        </p:pic>
        <p:sp>
          <p:nvSpPr>
            <p:cNvPr id="27" name="TextBox 6">
              <a:extLst>
                <a:ext uri="{FF2B5EF4-FFF2-40B4-BE49-F238E27FC236}">
                  <a16:creationId xmlns:a16="http://schemas.microsoft.com/office/drawing/2014/main" id="{56B5A002-ECEB-4695-A92D-744946CB40E9}"/>
                </a:ext>
              </a:extLst>
            </p:cNvPr>
            <p:cNvSpPr txBox="1"/>
            <p:nvPr/>
          </p:nvSpPr>
          <p:spPr>
            <a:xfrm>
              <a:off x="1057275" y="1885950"/>
              <a:ext cx="1320554" cy="369332"/>
            </a:xfrm>
            <a:prstGeom prst="rect">
              <a:avLst/>
            </a:prstGeom>
            <a:noFill/>
          </p:spPr>
          <p:txBody>
            <a:bodyPr wrap="none" rtlCol="0">
              <a:spAutoFit/>
            </a:bodyPr>
            <a:lstStyle/>
            <a:p>
              <a:r>
                <a:rPr lang="it-IT" b="1" dirty="0"/>
                <a:t>Irreversibile</a:t>
              </a:r>
            </a:p>
          </p:txBody>
        </p:sp>
      </p:grpSp>
      <p:grpSp>
        <p:nvGrpSpPr>
          <p:cNvPr id="28" name="Group 33">
            <a:extLst>
              <a:ext uri="{FF2B5EF4-FFF2-40B4-BE49-F238E27FC236}">
                <a16:creationId xmlns:a16="http://schemas.microsoft.com/office/drawing/2014/main" id="{0973D371-EDDD-47B4-A7F1-50CEBC8B0691}"/>
              </a:ext>
            </a:extLst>
          </p:cNvPr>
          <p:cNvGrpSpPr/>
          <p:nvPr/>
        </p:nvGrpSpPr>
        <p:grpSpPr>
          <a:xfrm>
            <a:off x="7921581" y="4819823"/>
            <a:ext cx="1394869" cy="1099066"/>
            <a:chOff x="1057275" y="1156216"/>
            <a:chExt cx="1394869" cy="1099066"/>
          </a:xfrm>
        </p:grpSpPr>
        <p:pic>
          <p:nvPicPr>
            <p:cNvPr id="29" name="Graphic 2">
              <a:extLst>
                <a:ext uri="{FF2B5EF4-FFF2-40B4-BE49-F238E27FC236}">
                  <a16:creationId xmlns:a16="http://schemas.microsoft.com/office/drawing/2014/main" id="{49376081-7C99-4B91-9702-7D1082962C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16766" y="1156216"/>
              <a:ext cx="914400" cy="914400"/>
            </a:xfrm>
            <a:prstGeom prst="rect">
              <a:avLst/>
            </a:prstGeom>
          </p:spPr>
        </p:pic>
        <p:sp>
          <p:nvSpPr>
            <p:cNvPr id="30" name="TextBox 6">
              <a:extLst>
                <a:ext uri="{FF2B5EF4-FFF2-40B4-BE49-F238E27FC236}">
                  <a16:creationId xmlns:a16="http://schemas.microsoft.com/office/drawing/2014/main" id="{6E9589E5-03B8-49F1-89C1-E7E44B558569}"/>
                </a:ext>
              </a:extLst>
            </p:cNvPr>
            <p:cNvSpPr txBox="1"/>
            <p:nvPr/>
          </p:nvSpPr>
          <p:spPr>
            <a:xfrm>
              <a:off x="1057275" y="1885950"/>
              <a:ext cx="1394869" cy="369332"/>
            </a:xfrm>
            <a:prstGeom prst="rect">
              <a:avLst/>
            </a:prstGeom>
            <a:noFill/>
          </p:spPr>
          <p:txBody>
            <a:bodyPr wrap="none" rtlCol="0">
              <a:spAutoFit/>
            </a:bodyPr>
            <a:lstStyle/>
            <a:p>
              <a:r>
                <a:rPr lang="it-IT" b="1" dirty="0"/>
                <a:t>Crittografata</a:t>
              </a:r>
            </a:p>
          </p:txBody>
        </p:sp>
      </p:grpSp>
      <p:grpSp>
        <p:nvGrpSpPr>
          <p:cNvPr id="31" name="Group 53">
            <a:extLst>
              <a:ext uri="{FF2B5EF4-FFF2-40B4-BE49-F238E27FC236}">
                <a16:creationId xmlns:a16="http://schemas.microsoft.com/office/drawing/2014/main" id="{D4801944-6B02-4294-A177-C88899291CD3}"/>
              </a:ext>
            </a:extLst>
          </p:cNvPr>
          <p:cNvGrpSpPr/>
          <p:nvPr/>
        </p:nvGrpSpPr>
        <p:grpSpPr>
          <a:xfrm>
            <a:off x="10244728" y="1514182"/>
            <a:ext cx="1098378" cy="1211492"/>
            <a:chOff x="9860231" y="4899938"/>
            <a:chExt cx="1098378" cy="1211492"/>
          </a:xfrm>
        </p:grpSpPr>
        <p:pic>
          <p:nvPicPr>
            <p:cNvPr id="32" name="Graphic 51">
              <a:extLst>
                <a:ext uri="{FF2B5EF4-FFF2-40B4-BE49-F238E27FC236}">
                  <a16:creationId xmlns:a16="http://schemas.microsoft.com/office/drawing/2014/main" id="{11950A8E-6A08-4CB5-B0E2-87046503EB9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18862" y="4899938"/>
              <a:ext cx="864393" cy="914400"/>
            </a:xfrm>
            <a:prstGeom prst="rect">
              <a:avLst/>
            </a:prstGeom>
          </p:spPr>
        </p:pic>
        <p:sp>
          <p:nvSpPr>
            <p:cNvPr id="33" name="TextBox 52">
              <a:extLst>
                <a:ext uri="{FF2B5EF4-FFF2-40B4-BE49-F238E27FC236}">
                  <a16:creationId xmlns:a16="http://schemas.microsoft.com/office/drawing/2014/main" id="{F5B9B584-65EF-4031-BCB2-DEA4B343BF04}"/>
                </a:ext>
              </a:extLst>
            </p:cNvPr>
            <p:cNvSpPr txBox="1"/>
            <p:nvPr/>
          </p:nvSpPr>
          <p:spPr>
            <a:xfrm>
              <a:off x="9860231" y="5742098"/>
              <a:ext cx="1098378" cy="369332"/>
            </a:xfrm>
            <a:prstGeom prst="rect">
              <a:avLst/>
            </a:prstGeom>
            <a:noFill/>
          </p:spPr>
          <p:txBody>
            <a:bodyPr wrap="none" rtlCol="0">
              <a:spAutoFit/>
            </a:bodyPr>
            <a:lstStyle/>
            <a:p>
              <a:r>
                <a:rPr lang="it-IT" b="1" dirty="0"/>
                <a:t>Consenso</a:t>
              </a:r>
            </a:p>
          </p:txBody>
        </p:sp>
      </p:grpSp>
      <p:sp>
        <p:nvSpPr>
          <p:cNvPr id="35" name="Titolo 1">
            <a:extLst>
              <a:ext uri="{FF2B5EF4-FFF2-40B4-BE49-F238E27FC236}">
                <a16:creationId xmlns:a16="http://schemas.microsoft.com/office/drawing/2014/main" id="{9EF6E8B0-FA4A-49A0-829B-CBAD3D1A9E78}"/>
              </a:ext>
            </a:extLst>
          </p:cNvPr>
          <p:cNvSpPr>
            <a:spLocks noGrp="1"/>
          </p:cNvSpPr>
          <p:nvPr>
            <p:ph type="ctrTitle"/>
          </p:nvPr>
        </p:nvSpPr>
        <p:spPr bwMode="auto">
          <a:xfrm>
            <a:off x="1994630" y="214150"/>
            <a:ext cx="8198250" cy="1127147"/>
          </a:xfrm>
        </p:spPr>
        <p:txBody>
          <a:bodyPr>
            <a:normAutofit fontScale="90000"/>
          </a:bodyPr>
          <a:lstStyle/>
          <a:p>
            <a:pPr algn="ctr">
              <a:defRPr/>
            </a:pPr>
            <a:r>
              <a:rPr lang="it-IT" dirty="0"/>
              <a:t>Caratteristiche della </a:t>
            </a:r>
            <a:r>
              <a:rPr lang="it-IT" dirty="0" err="1"/>
              <a:t>Blockchain</a:t>
            </a:r>
            <a:endParaRPr dirty="0"/>
          </a:p>
        </p:txBody>
      </p:sp>
      <p:grpSp>
        <p:nvGrpSpPr>
          <p:cNvPr id="37" name="Gruppo 36">
            <a:extLst>
              <a:ext uri="{FF2B5EF4-FFF2-40B4-BE49-F238E27FC236}">
                <a16:creationId xmlns:a16="http://schemas.microsoft.com/office/drawing/2014/main" id="{825D52D5-DF9E-495B-96CB-85F408DB5B02}"/>
              </a:ext>
            </a:extLst>
          </p:cNvPr>
          <p:cNvGrpSpPr/>
          <p:nvPr/>
        </p:nvGrpSpPr>
        <p:grpSpPr>
          <a:xfrm>
            <a:off x="5402246" y="4462978"/>
            <a:ext cx="1644937" cy="1545224"/>
            <a:chOff x="1428631" y="2931128"/>
            <a:chExt cx="1644937" cy="1545224"/>
          </a:xfrm>
        </p:grpSpPr>
        <p:grpSp>
          <p:nvGrpSpPr>
            <p:cNvPr id="38" name="Group 46">
              <a:extLst>
                <a:ext uri="{FF2B5EF4-FFF2-40B4-BE49-F238E27FC236}">
                  <a16:creationId xmlns:a16="http://schemas.microsoft.com/office/drawing/2014/main" id="{ACDF805E-9982-4533-A1B5-BDFEDEA8B5D2}"/>
                </a:ext>
              </a:extLst>
            </p:cNvPr>
            <p:cNvGrpSpPr/>
            <p:nvPr/>
          </p:nvGrpSpPr>
          <p:grpSpPr>
            <a:xfrm>
              <a:off x="1428631" y="3121418"/>
              <a:ext cx="1644937" cy="1354934"/>
              <a:chOff x="777006" y="5317766"/>
              <a:chExt cx="1644937" cy="1354934"/>
            </a:xfrm>
          </p:grpSpPr>
          <p:pic>
            <p:nvPicPr>
              <p:cNvPr id="40" name="Graphic 31" descr="Network">
                <a:extLst>
                  <a:ext uri="{FF2B5EF4-FFF2-40B4-BE49-F238E27FC236}">
                    <a16:creationId xmlns:a16="http://schemas.microsoft.com/office/drawing/2014/main" id="{14D419C1-22B6-4293-B62B-2D61EF255F8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1533" y="5317766"/>
                <a:ext cx="914400" cy="914400"/>
              </a:xfrm>
              <a:prstGeom prst="rect">
                <a:avLst/>
              </a:prstGeom>
            </p:spPr>
          </p:pic>
          <p:sp>
            <p:nvSpPr>
              <p:cNvPr id="41" name="TextBox 44">
                <a:extLst>
                  <a:ext uri="{FF2B5EF4-FFF2-40B4-BE49-F238E27FC236}">
                    <a16:creationId xmlns:a16="http://schemas.microsoft.com/office/drawing/2014/main" id="{1ED12E3E-1657-43D8-8FE2-E3E3D23AD906}"/>
                  </a:ext>
                </a:extLst>
              </p:cNvPr>
              <p:cNvSpPr txBox="1"/>
              <p:nvPr/>
            </p:nvSpPr>
            <p:spPr>
              <a:xfrm>
                <a:off x="777006" y="6303368"/>
                <a:ext cx="1644937" cy="369332"/>
              </a:xfrm>
              <a:prstGeom prst="rect">
                <a:avLst/>
              </a:prstGeom>
              <a:noFill/>
            </p:spPr>
            <p:txBody>
              <a:bodyPr wrap="none" rtlCol="0">
                <a:spAutoFit/>
              </a:bodyPr>
              <a:lstStyle/>
              <a:p>
                <a:r>
                  <a:rPr lang="it-IT" b="1" dirty="0"/>
                  <a:t>Decentralizzata</a:t>
                </a:r>
              </a:p>
            </p:txBody>
          </p:sp>
        </p:grpSp>
        <p:pic>
          <p:nvPicPr>
            <p:cNvPr id="39" name="Graphic 27" descr="NoSign">
              <a:extLst>
                <a:ext uri="{FF2B5EF4-FFF2-40B4-BE49-F238E27FC236}">
                  <a16:creationId xmlns:a16="http://schemas.microsoft.com/office/drawing/2014/main" id="{5B72565D-5DFA-4158-84EC-A248A8B6B93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74641" y="2931128"/>
              <a:ext cx="1331433" cy="1331433"/>
            </a:xfrm>
            <a:prstGeom prst="rect">
              <a:avLst/>
            </a:prstGeom>
          </p:spPr>
        </p:pic>
      </p:grpSp>
    </p:spTree>
    <p:extLst>
      <p:ext uri="{BB962C8B-B14F-4D97-AF65-F5344CB8AC3E}">
        <p14:creationId xmlns:p14="http://schemas.microsoft.com/office/powerpoint/2010/main" val="83078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olo 1"/>
          <p:cNvSpPr>
            <a:spLocks noGrp="1"/>
          </p:cNvSpPr>
          <p:nvPr>
            <p:ph type="ctrTitle"/>
          </p:nvPr>
        </p:nvSpPr>
        <p:spPr bwMode="auto"/>
        <p:txBody>
          <a:bodyPr/>
          <a:lstStyle/>
          <a:p>
            <a:pPr>
              <a:defRPr/>
            </a:pPr>
            <a:r>
              <a:rPr lang="it-IT" dirty="0"/>
              <a:t>Blocco</a:t>
            </a:r>
            <a:endParaRPr dirty="0"/>
          </a:p>
        </p:txBody>
      </p:sp>
      <p:sp>
        <p:nvSpPr>
          <p:cNvPr id="5" name="Segnaposto piè di pagina 2"/>
          <p:cNvSpPr>
            <a:spLocks noGrp="1"/>
          </p:cNvSpPr>
          <p:nvPr>
            <p:ph type="ftr" sz="quarter" idx="10"/>
          </p:nvPr>
        </p:nvSpPr>
        <p:spPr bwMode="auto"/>
        <p:txBody>
          <a:bodyPr/>
          <a:lstStyle/>
          <a:p>
            <a:pPr>
              <a:defRPr/>
            </a:pPr>
            <a:r>
              <a:rPr lang="it-IT" dirty="0"/>
              <a:t>i3 camp - 26 Giugno 2018</a:t>
            </a:r>
            <a:endParaRPr lang="en-US" dirty="0"/>
          </a:p>
        </p:txBody>
      </p:sp>
      <p:sp>
        <p:nvSpPr>
          <p:cNvPr id="6" name="Segnaposto testo 3"/>
          <p:cNvSpPr>
            <a:spLocks noGrp="1"/>
          </p:cNvSpPr>
          <p:nvPr>
            <p:ph type="body" sz="quarter" idx="11"/>
          </p:nvPr>
        </p:nvSpPr>
        <p:spPr bwMode="auto">
          <a:xfrm>
            <a:off x="1574501" y="1406195"/>
            <a:ext cx="5462433" cy="4401207"/>
          </a:xfrm>
        </p:spPr>
        <p:txBody>
          <a:bodyPr/>
          <a:lstStyle/>
          <a:p>
            <a:pPr marL="0" indent="0">
              <a:buNone/>
              <a:defRPr/>
            </a:pPr>
            <a:endParaRPr dirty="0"/>
          </a:p>
          <a:p>
            <a:pPr>
              <a:defRPr/>
            </a:pPr>
            <a:r>
              <a:rPr lang="it-IT" sz="2000" dirty="0" err="1"/>
              <a:t>Hash</a:t>
            </a:r>
            <a:endParaRPr lang="it-IT" sz="2000" dirty="0"/>
          </a:p>
          <a:p>
            <a:pPr>
              <a:defRPr/>
            </a:pPr>
            <a:r>
              <a:rPr lang="it-IT" sz="2000" dirty="0" err="1"/>
              <a:t>Previous</a:t>
            </a:r>
            <a:r>
              <a:rPr lang="it-IT" sz="2000" dirty="0"/>
              <a:t> </a:t>
            </a:r>
            <a:r>
              <a:rPr lang="it-IT" sz="2000" dirty="0" err="1"/>
              <a:t>hash</a:t>
            </a:r>
            <a:r>
              <a:rPr lang="it-IT" sz="2000" dirty="0"/>
              <a:t>: </a:t>
            </a:r>
            <a:r>
              <a:rPr lang="it-IT" sz="2000" dirty="0" err="1"/>
              <a:t>hash</a:t>
            </a:r>
            <a:r>
              <a:rPr lang="it-IT" sz="2000" dirty="0"/>
              <a:t> del blocco precedente</a:t>
            </a:r>
            <a:endParaRPr dirty="0"/>
          </a:p>
          <a:p>
            <a:pPr>
              <a:defRPr/>
            </a:pPr>
            <a:r>
              <a:rPr lang="it-IT" sz="2000" dirty="0"/>
              <a:t>Time: </a:t>
            </a:r>
            <a:r>
              <a:rPr lang="it-IT" sz="2000" dirty="0" err="1"/>
              <a:t>timestamp</a:t>
            </a:r>
            <a:r>
              <a:rPr lang="it-IT" sz="2000" dirty="0"/>
              <a:t> generazione blocco</a:t>
            </a:r>
            <a:endParaRPr dirty="0"/>
          </a:p>
          <a:p>
            <a:pPr>
              <a:defRPr/>
            </a:pPr>
            <a:r>
              <a:rPr lang="it-IT" sz="2000" dirty="0"/>
              <a:t>Lista delle transazioni</a:t>
            </a:r>
          </a:p>
          <a:p>
            <a:pPr marL="0" indent="0">
              <a:buNone/>
              <a:defRPr/>
            </a:pPr>
            <a:endParaRPr dirty="0"/>
          </a:p>
          <a:p>
            <a:pPr marL="0" indent="0">
              <a:buNone/>
              <a:defRPr/>
            </a:pPr>
            <a:endParaRPr lang="it-IT" sz="2000" dirty="0">
              <a:solidFill>
                <a:srgbClr val="FF0000"/>
              </a:solidFill>
            </a:endParaRPr>
          </a:p>
          <a:p>
            <a:pPr marL="0" indent="0">
              <a:buNone/>
              <a:defRPr/>
            </a:pPr>
            <a:endParaRPr lang="it-IT" sz="2000" dirty="0">
              <a:solidFill>
                <a:srgbClr val="FF0000"/>
              </a:solidFill>
            </a:endParaRPr>
          </a:p>
          <a:p>
            <a:pPr marL="0" indent="0">
              <a:buNone/>
              <a:defRPr/>
            </a:pPr>
            <a:r>
              <a:rPr lang="it-IT" sz="2000" dirty="0">
                <a:solidFill>
                  <a:srgbClr val="FF0000"/>
                </a:solidFill>
              </a:rPr>
              <a:t>*Modificare un dato del blocco invalida non solo il blocco stesso ma l’intera </a:t>
            </a:r>
            <a:r>
              <a:rPr lang="it-IT" sz="2000" dirty="0" err="1">
                <a:solidFill>
                  <a:srgbClr val="FF0000"/>
                </a:solidFill>
              </a:rPr>
              <a:t>blockchain</a:t>
            </a:r>
            <a:r>
              <a:rPr lang="it-IT" sz="2000" dirty="0">
                <a:solidFill>
                  <a:srgbClr val="FF0000"/>
                </a:solidFill>
              </a:rPr>
              <a:t>!</a:t>
            </a:r>
          </a:p>
          <a:p>
            <a:pPr marL="0" indent="0">
              <a:buNone/>
              <a:defRPr/>
            </a:pPr>
            <a:endParaRPr lang="it-IT" sz="2000" dirty="0"/>
          </a:p>
        </p:txBody>
      </p:sp>
      <p:sp>
        <p:nvSpPr>
          <p:cNvPr id="7" name="Segnaposto testo 3"/>
          <p:cNvSpPr>
            <a:spLocks/>
          </p:cNvSpPr>
          <p:nvPr/>
        </p:nvSpPr>
        <p:spPr bwMode="auto">
          <a:xfrm>
            <a:off x="6175134" y="1458530"/>
            <a:ext cx="4022239" cy="4401207"/>
          </a:xfrm>
          <a:prstGeom prst="rect">
            <a:avLst/>
          </a:prstGeom>
        </p:spPr>
        <p:txBody>
          <a:bodyPr/>
          <a:lstStyle>
            <a:lvl1pPr marL="285750" indent="-28575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lang="it-IT" sz="2000"/>
          </a:p>
        </p:txBody>
      </p:sp>
      <p:pic>
        <p:nvPicPr>
          <p:cNvPr id="8" name="Immagine 6"/>
          <p:cNvPicPr>
            <a:picLocks noChangeAspect="1"/>
          </p:cNvPicPr>
          <p:nvPr/>
        </p:nvPicPr>
        <p:blipFill>
          <a:blip r:embed="rId2"/>
          <a:stretch/>
        </p:blipFill>
        <p:spPr bwMode="auto">
          <a:xfrm>
            <a:off x="7910011" y="1151306"/>
            <a:ext cx="2735817" cy="4663844"/>
          </a:xfrm>
          <a:prstGeom prst="rect">
            <a:avLst/>
          </a:prstGeom>
        </p:spPr>
      </p:pic>
    </p:spTree>
    <p:extLst>
      <p:ext uri="{BB962C8B-B14F-4D97-AF65-F5344CB8AC3E}">
        <p14:creationId xmlns:p14="http://schemas.microsoft.com/office/powerpoint/2010/main" val="69628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egnaposto piè di pagina 2"/>
          <p:cNvSpPr>
            <a:spLocks noGrp="1"/>
          </p:cNvSpPr>
          <p:nvPr>
            <p:ph type="ftr" sz="quarter" idx="10"/>
          </p:nvPr>
        </p:nvSpPr>
        <p:spPr bwMode="auto"/>
        <p:txBody>
          <a:bodyPr/>
          <a:lstStyle/>
          <a:p>
            <a:pPr>
              <a:defRPr/>
            </a:pPr>
            <a:r>
              <a:rPr lang="it-IT" dirty="0"/>
              <a:t>i3 camp - 26 Giugno 2018</a:t>
            </a:r>
            <a:endParaRPr lang="en-US" dirty="0"/>
          </a:p>
        </p:txBody>
      </p:sp>
      <p:sp>
        <p:nvSpPr>
          <p:cNvPr id="5" name="Titolo 1"/>
          <p:cNvSpPr>
            <a:spLocks noGrp="1"/>
          </p:cNvSpPr>
          <p:nvPr>
            <p:ph type="ctrTitle"/>
          </p:nvPr>
        </p:nvSpPr>
        <p:spPr bwMode="auto">
          <a:xfrm>
            <a:off x="1994630" y="366550"/>
            <a:ext cx="8198250" cy="1127147"/>
          </a:xfrm>
        </p:spPr>
        <p:txBody>
          <a:bodyPr/>
          <a:lstStyle/>
          <a:p>
            <a:pPr algn="ctr">
              <a:defRPr/>
            </a:pPr>
            <a:r>
              <a:rPr lang="it-IT" dirty="0"/>
              <a:t>Come gira la catena</a:t>
            </a:r>
            <a:endParaRPr dirty="0"/>
          </a:p>
        </p:txBody>
      </p:sp>
      <p:pic>
        <p:nvPicPr>
          <p:cNvPr id="9" name="Immagine 8">
            <a:extLst>
              <a:ext uri="{FF2B5EF4-FFF2-40B4-BE49-F238E27FC236}">
                <a16:creationId xmlns:a16="http://schemas.microsoft.com/office/drawing/2014/main" id="{D42B7264-A21B-48C8-846F-C6FCAD8D9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81" y="1857257"/>
            <a:ext cx="11843238" cy="3651420"/>
          </a:xfrm>
          <a:prstGeom prst="rect">
            <a:avLst/>
          </a:prstGeom>
        </p:spPr>
      </p:pic>
    </p:spTree>
    <p:extLst>
      <p:ext uri="{BB962C8B-B14F-4D97-AF65-F5344CB8AC3E}">
        <p14:creationId xmlns:p14="http://schemas.microsoft.com/office/powerpoint/2010/main" val="73240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olo 1"/>
          <p:cNvSpPr>
            <a:spLocks noGrp="1"/>
          </p:cNvSpPr>
          <p:nvPr>
            <p:ph type="ctrTitle"/>
          </p:nvPr>
        </p:nvSpPr>
        <p:spPr bwMode="auto">
          <a:xfrm>
            <a:off x="627507" y="366550"/>
            <a:ext cx="4363593" cy="1052675"/>
          </a:xfrm>
        </p:spPr>
        <p:txBody>
          <a:bodyPr>
            <a:normAutofit/>
          </a:bodyPr>
          <a:lstStyle/>
          <a:p>
            <a:pPr algn="ctr">
              <a:defRPr/>
            </a:pPr>
            <a:r>
              <a:rPr lang="it-IT" dirty="0" err="1"/>
              <a:t>Blockchain</a:t>
            </a:r>
            <a:r>
              <a:rPr lang="it-IT" dirty="0"/>
              <a:t> 2.0</a:t>
            </a:r>
            <a:endParaRPr dirty="0"/>
          </a:p>
        </p:txBody>
      </p:sp>
      <p:sp>
        <p:nvSpPr>
          <p:cNvPr id="5" name="Segnaposto piè di pagina 2"/>
          <p:cNvSpPr>
            <a:spLocks noGrp="1"/>
          </p:cNvSpPr>
          <p:nvPr>
            <p:ph type="ftr" sz="quarter" idx="10"/>
          </p:nvPr>
        </p:nvSpPr>
        <p:spPr bwMode="auto"/>
        <p:txBody>
          <a:bodyPr/>
          <a:lstStyle/>
          <a:p>
            <a:pPr>
              <a:defRPr/>
            </a:pPr>
            <a:r>
              <a:rPr lang="it-IT" dirty="0"/>
              <a:t>i3 camp - 26 Giugno 2018</a:t>
            </a:r>
            <a:endParaRPr lang="en-US" dirty="0"/>
          </a:p>
        </p:txBody>
      </p:sp>
      <p:pic>
        <p:nvPicPr>
          <p:cNvPr id="3" name="Immagine 2">
            <a:extLst>
              <a:ext uri="{FF2B5EF4-FFF2-40B4-BE49-F238E27FC236}">
                <a16:creationId xmlns:a16="http://schemas.microsoft.com/office/drawing/2014/main" id="{8F9DEA31-5082-4CB6-BBF1-53C5C2D24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524000"/>
            <a:ext cx="3810000" cy="3810000"/>
          </a:xfrm>
          <a:prstGeom prst="rect">
            <a:avLst/>
          </a:prstGeom>
        </p:spPr>
      </p:pic>
    </p:spTree>
    <p:extLst>
      <p:ext uri="{BB962C8B-B14F-4D97-AF65-F5344CB8AC3E}">
        <p14:creationId xmlns:p14="http://schemas.microsoft.com/office/powerpoint/2010/main" val="50023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egnaposto piè di pagina 2"/>
          <p:cNvSpPr>
            <a:spLocks noGrp="1"/>
          </p:cNvSpPr>
          <p:nvPr>
            <p:ph type="ftr" sz="quarter" idx="10"/>
          </p:nvPr>
        </p:nvSpPr>
        <p:spPr bwMode="auto"/>
        <p:txBody>
          <a:bodyPr/>
          <a:lstStyle/>
          <a:p>
            <a:pPr>
              <a:defRPr/>
            </a:pPr>
            <a:r>
              <a:rPr lang="it-IT" dirty="0"/>
              <a:t>i3 camp - 26 Giugno 2018</a:t>
            </a:r>
            <a:endParaRPr lang="en-US" dirty="0"/>
          </a:p>
        </p:txBody>
      </p:sp>
      <p:sp>
        <p:nvSpPr>
          <p:cNvPr id="5" name="Titolo 1"/>
          <p:cNvSpPr>
            <a:spLocks noGrp="1"/>
          </p:cNvSpPr>
          <p:nvPr>
            <p:ph type="ctrTitle"/>
          </p:nvPr>
        </p:nvSpPr>
        <p:spPr bwMode="auto">
          <a:xfrm>
            <a:off x="1994630" y="366550"/>
            <a:ext cx="8198250" cy="1127147"/>
          </a:xfrm>
        </p:spPr>
        <p:txBody>
          <a:bodyPr/>
          <a:lstStyle/>
          <a:p>
            <a:pPr algn="ctr">
              <a:defRPr/>
            </a:pPr>
            <a:r>
              <a:rPr lang="it-IT" dirty="0" err="1"/>
              <a:t>Ethereum</a:t>
            </a:r>
            <a:r>
              <a:rPr lang="it-IT" dirty="0"/>
              <a:t> e Smart </a:t>
            </a:r>
            <a:r>
              <a:rPr lang="it-IT" dirty="0" err="1"/>
              <a:t>Contract</a:t>
            </a:r>
            <a:endParaRPr dirty="0"/>
          </a:p>
        </p:txBody>
      </p:sp>
      <p:sp>
        <p:nvSpPr>
          <p:cNvPr id="8" name="Segnaposto testo 3">
            <a:extLst>
              <a:ext uri="{FF2B5EF4-FFF2-40B4-BE49-F238E27FC236}">
                <a16:creationId xmlns:a16="http://schemas.microsoft.com/office/drawing/2014/main" id="{4DAC60E9-5FBD-4B68-8A7C-85EB4FF2D7B5}"/>
              </a:ext>
            </a:extLst>
          </p:cNvPr>
          <p:cNvSpPr txBox="1">
            <a:spLocks/>
          </p:cNvSpPr>
          <p:nvPr/>
        </p:nvSpPr>
        <p:spPr bwMode="auto">
          <a:xfrm>
            <a:off x="831292" y="1654478"/>
            <a:ext cx="4193645" cy="46323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it-IT" sz="2000" dirty="0"/>
              <a:t>Smart </a:t>
            </a:r>
            <a:r>
              <a:rPr lang="it-IT" sz="2000" dirty="0" err="1"/>
              <a:t>Contract</a:t>
            </a:r>
            <a:r>
              <a:rPr lang="it-IT" sz="2000" dirty="0"/>
              <a:t> </a:t>
            </a:r>
            <a:endParaRPr lang="it-IT" dirty="0"/>
          </a:p>
          <a:p>
            <a:pPr lvl="1">
              <a:defRPr/>
            </a:pPr>
            <a:r>
              <a:rPr lang="it-IT" sz="1600" dirty="0"/>
              <a:t>E’ codice che permette di eseguire operazioni non contestabili in quanto tracciate come transazioni nella </a:t>
            </a:r>
            <a:r>
              <a:rPr lang="it-IT" sz="1600" dirty="0" err="1"/>
              <a:t>blockchain</a:t>
            </a:r>
            <a:r>
              <a:rPr lang="it-IT" sz="1600" dirty="0"/>
              <a:t>.</a:t>
            </a:r>
          </a:p>
          <a:p>
            <a:pPr marL="0" indent="0">
              <a:buNone/>
              <a:defRPr/>
            </a:pPr>
            <a:r>
              <a:rPr lang="it-IT" sz="2000" dirty="0"/>
              <a:t>Casi d’uso</a:t>
            </a:r>
          </a:p>
          <a:p>
            <a:pPr marL="742950" lvl="1" indent="-285750">
              <a:defRPr/>
            </a:pPr>
            <a:r>
              <a:rPr lang="it-IT" sz="1600" dirty="0"/>
              <a:t>Registro della popolazione del Paese</a:t>
            </a:r>
          </a:p>
          <a:p>
            <a:pPr marL="742950" lvl="1" indent="-285750">
              <a:defRPr/>
            </a:pPr>
            <a:r>
              <a:rPr lang="it-IT" sz="1600" dirty="0"/>
              <a:t>Carte di identità elettroniche</a:t>
            </a:r>
          </a:p>
          <a:p>
            <a:pPr marL="742950" lvl="1" indent="-285750">
              <a:defRPr/>
            </a:pPr>
            <a:r>
              <a:rPr lang="it-IT" sz="1600" dirty="0"/>
              <a:t>Voto su internet</a:t>
            </a:r>
          </a:p>
          <a:p>
            <a:pPr marL="742950" lvl="1" indent="-285750">
              <a:defRPr/>
            </a:pPr>
            <a:r>
              <a:rPr lang="it-IT" sz="1600" dirty="0"/>
              <a:t>Cartelle cliniche</a:t>
            </a:r>
          </a:p>
          <a:p>
            <a:pPr marL="742950" lvl="1" indent="-285750">
              <a:defRPr/>
            </a:pPr>
            <a:r>
              <a:rPr lang="it-IT" sz="1600" dirty="0"/>
              <a:t>Stipulazione assicurazioni (acquisto casa\ acquisto volo)</a:t>
            </a:r>
          </a:p>
          <a:p>
            <a:pPr marL="742950" lvl="1" indent="-285750">
              <a:defRPr/>
            </a:pPr>
            <a:r>
              <a:rPr lang="it-IT" sz="1600" dirty="0"/>
              <a:t>Emissione prestiti</a:t>
            </a:r>
            <a:endParaRPr lang="it-IT" dirty="0"/>
          </a:p>
        </p:txBody>
      </p:sp>
      <p:pic>
        <p:nvPicPr>
          <p:cNvPr id="3" name="Immagine 2">
            <a:extLst>
              <a:ext uri="{FF2B5EF4-FFF2-40B4-BE49-F238E27FC236}">
                <a16:creationId xmlns:a16="http://schemas.microsoft.com/office/drawing/2014/main" id="{4E66971D-F85A-4F70-9B8E-559415F7A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113" y="1529594"/>
            <a:ext cx="5938338" cy="4507473"/>
          </a:xfrm>
          <a:prstGeom prst="rect">
            <a:avLst/>
          </a:prstGeom>
        </p:spPr>
      </p:pic>
    </p:spTree>
    <p:extLst>
      <p:ext uri="{BB962C8B-B14F-4D97-AF65-F5344CB8AC3E}">
        <p14:creationId xmlns:p14="http://schemas.microsoft.com/office/powerpoint/2010/main" val="226570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egnaposto piè di pagina 1"/>
          <p:cNvSpPr>
            <a:spLocks noGrp="1"/>
          </p:cNvSpPr>
          <p:nvPr>
            <p:ph type="ftr" sz="quarter" idx="10"/>
          </p:nvPr>
        </p:nvSpPr>
        <p:spPr bwMode="auto"/>
        <p:txBody>
          <a:bodyPr/>
          <a:lstStyle/>
          <a:p>
            <a:pPr>
              <a:defRPr/>
            </a:pPr>
            <a:r>
              <a:rPr lang="it-IT" dirty="0"/>
              <a:t>i3 camp - 26 Giugno 2018</a:t>
            </a:r>
            <a:endParaRPr lang="en-US" dirty="0"/>
          </a:p>
        </p:txBody>
      </p:sp>
      <p:sp>
        <p:nvSpPr>
          <p:cNvPr id="6" name="Titolo 1"/>
          <p:cNvSpPr>
            <a:spLocks noGrp="1"/>
          </p:cNvSpPr>
          <p:nvPr>
            <p:ph type="ctrTitle"/>
          </p:nvPr>
        </p:nvSpPr>
        <p:spPr bwMode="auto">
          <a:xfrm>
            <a:off x="1994630" y="366550"/>
            <a:ext cx="8198250" cy="1127147"/>
          </a:xfrm>
        </p:spPr>
        <p:txBody>
          <a:bodyPr/>
          <a:lstStyle/>
          <a:p>
            <a:pPr>
              <a:defRPr/>
            </a:pPr>
            <a:r>
              <a:rPr lang="it-IT"/>
              <a:t>Blockchain Ethereum in Intré</a:t>
            </a:r>
          </a:p>
        </p:txBody>
      </p:sp>
      <p:pic>
        <p:nvPicPr>
          <p:cNvPr id="8" name="Immagine 7">
            <a:extLst>
              <a:ext uri="{FF2B5EF4-FFF2-40B4-BE49-F238E27FC236}">
                <a16:creationId xmlns:a16="http://schemas.microsoft.com/office/drawing/2014/main" id="{44C83EFE-1651-4BE1-A27C-16E1A35BD2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882524" y="1193414"/>
            <a:ext cx="1008112" cy="1008112"/>
          </a:xfrm>
          <a:prstGeom prst="rect">
            <a:avLst/>
          </a:prstGeom>
        </p:spPr>
      </p:pic>
      <p:sp>
        <p:nvSpPr>
          <p:cNvPr id="9" name="Segnaposto testo 3">
            <a:extLst>
              <a:ext uri="{FF2B5EF4-FFF2-40B4-BE49-F238E27FC236}">
                <a16:creationId xmlns:a16="http://schemas.microsoft.com/office/drawing/2014/main" id="{E68CD476-6E04-4FDA-BD25-B2001E439BCE}"/>
              </a:ext>
            </a:extLst>
          </p:cNvPr>
          <p:cNvSpPr>
            <a:spLocks noGrp="1"/>
          </p:cNvSpPr>
          <p:nvPr>
            <p:ph type="body" sz="quarter" idx="13"/>
          </p:nvPr>
        </p:nvSpPr>
        <p:spPr bwMode="auto">
          <a:xfrm>
            <a:off x="3003750" y="1480285"/>
            <a:ext cx="7189131" cy="425119"/>
          </a:xfrm>
        </p:spPr>
        <p:txBody>
          <a:bodyPr>
            <a:normAutofit fontScale="92500" lnSpcReduction="10000"/>
          </a:bodyPr>
          <a:lstStyle/>
          <a:p>
            <a:pPr>
              <a:defRPr/>
            </a:pPr>
            <a:r>
              <a:rPr lang="it-IT" sz="2000" dirty="0">
                <a:latin typeface="+mn-lt"/>
              </a:rPr>
              <a:t>La </a:t>
            </a:r>
            <a:r>
              <a:rPr lang="it-IT" sz="2000" dirty="0" err="1">
                <a:latin typeface="+mn-lt"/>
              </a:rPr>
              <a:t>blockchain</a:t>
            </a:r>
            <a:r>
              <a:rPr lang="it-IT" sz="2000" dirty="0">
                <a:latin typeface="+mn-lt"/>
              </a:rPr>
              <a:t> </a:t>
            </a:r>
            <a:r>
              <a:rPr lang="it-IT" sz="2000" dirty="0" err="1">
                <a:latin typeface="+mn-lt"/>
              </a:rPr>
              <a:t>ethereum</a:t>
            </a:r>
            <a:r>
              <a:rPr lang="it-IT" sz="2000" dirty="0">
                <a:latin typeface="+mn-lt"/>
              </a:rPr>
              <a:t> è stata approntata su Joan (192.168.9.17)</a:t>
            </a:r>
          </a:p>
          <a:p>
            <a:pPr marL="342900" indent="-342900">
              <a:defRPr/>
            </a:pPr>
            <a:endParaRPr lang="it-IT" sz="2000" dirty="0">
              <a:latin typeface="+mn-lt"/>
            </a:endParaRPr>
          </a:p>
          <a:p>
            <a:pPr marL="342900" indent="-342900">
              <a:buFont typeface="Arial"/>
              <a:buChar char="•"/>
              <a:defRPr/>
            </a:pPr>
            <a:endParaRPr lang="it-IT" sz="2000" dirty="0">
              <a:latin typeface="+mn-lt"/>
            </a:endParaRPr>
          </a:p>
        </p:txBody>
      </p:sp>
      <p:pic>
        <p:nvPicPr>
          <p:cNvPr id="10" name="Immagine 9">
            <a:extLst>
              <a:ext uri="{FF2B5EF4-FFF2-40B4-BE49-F238E27FC236}">
                <a16:creationId xmlns:a16="http://schemas.microsoft.com/office/drawing/2014/main" id="{E0ABB828-2066-439D-87D3-8E8706DFF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495600" y="1905404"/>
            <a:ext cx="715988" cy="534995"/>
          </a:xfrm>
          <a:prstGeom prst="rect">
            <a:avLst/>
          </a:prstGeom>
        </p:spPr>
      </p:pic>
      <p:sp>
        <p:nvSpPr>
          <p:cNvPr id="11" name="Segnaposto testo 3">
            <a:extLst>
              <a:ext uri="{FF2B5EF4-FFF2-40B4-BE49-F238E27FC236}">
                <a16:creationId xmlns:a16="http://schemas.microsoft.com/office/drawing/2014/main" id="{B25FC5DA-2B64-447C-8B66-DE2E11860783}"/>
              </a:ext>
            </a:extLst>
          </p:cNvPr>
          <p:cNvSpPr txBox="1">
            <a:spLocks/>
          </p:cNvSpPr>
          <p:nvPr/>
        </p:nvSpPr>
        <p:spPr bwMode="auto">
          <a:xfrm>
            <a:off x="2988342" y="2296777"/>
            <a:ext cx="3467699" cy="425120"/>
          </a:xfrm>
          <a:prstGeom prst="rect">
            <a:avLst/>
          </a:prstGeom>
        </p:spPr>
        <p:txBody>
          <a:bodyPr/>
          <a:lstStyle>
            <a:lvl1pPr marL="0" marR="0" indent="0" algn="l" defTabSz="914400">
              <a:lnSpc>
                <a:spcPct val="120000"/>
              </a:lnSpc>
              <a:spcBef>
                <a:spcPts val="1000"/>
              </a:spcBef>
              <a:spcAft>
                <a:spcPts val="0"/>
              </a:spcAft>
              <a:buClrTx/>
              <a:buSzTx/>
              <a:buFont typeface="Arial"/>
              <a:buNone/>
              <a:defRPr sz="1800">
                <a:solidFill>
                  <a:schemeClr val="tx1"/>
                </a:solidFill>
                <a:latin typeface="Open Sans Light"/>
                <a:ea typeface="Open Sans Light"/>
                <a:cs typeface="Open Sans Light"/>
              </a:defRPr>
            </a:lvl1pPr>
            <a:lvl2pPr marL="6858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2pPr>
            <a:lvl3pPr marL="11430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3pPr>
            <a:lvl4pPr marL="16002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4pPr>
            <a:lvl5pPr marL="20574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it-IT" sz="2000" dirty="0">
                <a:latin typeface="+mn-lt"/>
              </a:rPr>
              <a:t>Consiste in 6 container </a:t>
            </a:r>
            <a:r>
              <a:rPr lang="it-IT" sz="2000" dirty="0" err="1">
                <a:latin typeface="+mn-lt"/>
              </a:rPr>
              <a:t>docker</a:t>
            </a:r>
            <a:endParaRPr lang="it-IT" sz="2000" dirty="0">
              <a:latin typeface="+mn-lt"/>
            </a:endParaRPr>
          </a:p>
          <a:p>
            <a:pPr marL="342900" indent="-342900">
              <a:defRPr/>
            </a:pPr>
            <a:endParaRPr lang="it-IT" sz="2000" dirty="0">
              <a:latin typeface="+mn-lt"/>
            </a:endParaRPr>
          </a:p>
          <a:p>
            <a:pPr marL="342900" indent="-342900">
              <a:buFont typeface="Arial"/>
              <a:buChar char="•"/>
              <a:defRPr/>
            </a:pPr>
            <a:endParaRPr lang="it-IT" sz="2000" dirty="0">
              <a:latin typeface="+mn-lt"/>
            </a:endParaRPr>
          </a:p>
        </p:txBody>
      </p:sp>
      <p:sp>
        <p:nvSpPr>
          <p:cNvPr id="12" name="Segnaposto testo 3">
            <a:extLst>
              <a:ext uri="{FF2B5EF4-FFF2-40B4-BE49-F238E27FC236}">
                <a16:creationId xmlns:a16="http://schemas.microsoft.com/office/drawing/2014/main" id="{3E71D80B-7C4A-4D23-8C87-38E7FE8C7B00}"/>
              </a:ext>
            </a:extLst>
          </p:cNvPr>
          <p:cNvSpPr txBox="1">
            <a:spLocks/>
          </p:cNvSpPr>
          <p:nvPr/>
        </p:nvSpPr>
        <p:spPr bwMode="auto">
          <a:xfrm>
            <a:off x="4253802" y="1947209"/>
            <a:ext cx="4404477" cy="425120"/>
          </a:xfrm>
          <a:prstGeom prst="rect">
            <a:avLst/>
          </a:prstGeom>
        </p:spPr>
        <p:txBody>
          <a:bodyPr/>
          <a:lstStyle>
            <a:lvl1pPr marL="0" marR="0" indent="0" algn="l" defTabSz="914400">
              <a:lnSpc>
                <a:spcPct val="120000"/>
              </a:lnSpc>
              <a:spcBef>
                <a:spcPts val="1000"/>
              </a:spcBef>
              <a:spcAft>
                <a:spcPts val="0"/>
              </a:spcAft>
              <a:buClrTx/>
              <a:buSzTx/>
              <a:buFont typeface="Arial"/>
              <a:buNone/>
              <a:defRPr sz="1800">
                <a:solidFill>
                  <a:schemeClr val="tx1"/>
                </a:solidFill>
                <a:latin typeface="Open Sans Light"/>
                <a:ea typeface="Open Sans Light"/>
                <a:cs typeface="Open Sans Light"/>
              </a:defRPr>
            </a:lvl1pPr>
            <a:lvl2pPr marL="6858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2pPr>
            <a:lvl3pPr marL="11430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3pPr>
            <a:lvl4pPr marL="16002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4pPr>
            <a:lvl5pPr marL="20574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it-IT" sz="2000" dirty="0">
                <a:latin typeface="+mn-lt"/>
              </a:rPr>
              <a:t>Il </a:t>
            </a:r>
            <a:r>
              <a:rPr lang="it-IT" sz="2000" dirty="0" err="1">
                <a:latin typeface="+mn-lt"/>
              </a:rPr>
              <a:t>bootnode</a:t>
            </a:r>
            <a:r>
              <a:rPr lang="it-IT" sz="2000" dirty="0">
                <a:latin typeface="+mn-lt"/>
              </a:rPr>
              <a:t> contenente il blocco genesi</a:t>
            </a:r>
          </a:p>
          <a:p>
            <a:pPr marL="342900" indent="-342900">
              <a:buFont typeface="Arial"/>
              <a:buChar char="•"/>
              <a:defRPr/>
            </a:pPr>
            <a:endParaRPr lang="it-IT" sz="2000" dirty="0">
              <a:latin typeface="+mn-lt"/>
            </a:endParaRPr>
          </a:p>
        </p:txBody>
      </p:sp>
      <p:pic>
        <p:nvPicPr>
          <p:cNvPr id="13" name="Immagine 12">
            <a:extLst>
              <a:ext uri="{FF2B5EF4-FFF2-40B4-BE49-F238E27FC236}">
                <a16:creationId xmlns:a16="http://schemas.microsoft.com/office/drawing/2014/main" id="{BA8D4949-56E7-4FB7-9244-61D15E04E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126451" y="1375661"/>
            <a:ext cx="575783" cy="571549"/>
          </a:xfrm>
          <a:prstGeom prst="rect">
            <a:avLst/>
          </a:prstGeom>
        </p:spPr>
      </p:pic>
      <p:sp>
        <p:nvSpPr>
          <p:cNvPr id="14" name="Segnaposto testo 3">
            <a:extLst>
              <a:ext uri="{FF2B5EF4-FFF2-40B4-BE49-F238E27FC236}">
                <a16:creationId xmlns:a16="http://schemas.microsoft.com/office/drawing/2014/main" id="{F24F94E6-E771-44DF-BF38-5903CBB466EB}"/>
              </a:ext>
            </a:extLst>
          </p:cNvPr>
          <p:cNvSpPr txBox="1">
            <a:spLocks/>
          </p:cNvSpPr>
          <p:nvPr/>
        </p:nvSpPr>
        <p:spPr bwMode="auto">
          <a:xfrm>
            <a:off x="3961714" y="3588907"/>
            <a:ext cx="4988650" cy="425120"/>
          </a:xfrm>
          <a:prstGeom prst="rect">
            <a:avLst/>
          </a:prstGeom>
        </p:spPr>
        <p:txBody>
          <a:bodyPr/>
          <a:lstStyle>
            <a:lvl1pPr marL="0" marR="0" indent="0" algn="l" defTabSz="914400">
              <a:lnSpc>
                <a:spcPct val="120000"/>
              </a:lnSpc>
              <a:spcBef>
                <a:spcPts val="1000"/>
              </a:spcBef>
              <a:spcAft>
                <a:spcPts val="0"/>
              </a:spcAft>
              <a:buClrTx/>
              <a:buSzTx/>
              <a:buFont typeface="Arial"/>
              <a:buNone/>
              <a:defRPr sz="1800">
                <a:solidFill>
                  <a:schemeClr val="tx1"/>
                </a:solidFill>
                <a:latin typeface="Open Sans Light"/>
                <a:ea typeface="Open Sans Light"/>
                <a:cs typeface="Open Sans Light"/>
              </a:defRPr>
            </a:lvl1pPr>
            <a:lvl2pPr marL="6858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2pPr>
            <a:lvl3pPr marL="11430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3pPr>
            <a:lvl4pPr marL="16002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4pPr>
            <a:lvl5pPr marL="20574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it-IT" sz="2000" dirty="0">
                <a:latin typeface="+mn-lt"/>
              </a:rPr>
              <a:t>Quattro nodi che partecipano alla </a:t>
            </a:r>
            <a:r>
              <a:rPr lang="it-IT" sz="2000" dirty="0" err="1">
                <a:latin typeface="+mn-lt"/>
              </a:rPr>
              <a:t>blockchain</a:t>
            </a:r>
            <a:endParaRPr lang="it-IT" sz="2000" dirty="0">
              <a:latin typeface="+mn-lt"/>
            </a:endParaRPr>
          </a:p>
          <a:p>
            <a:pPr marL="342900" indent="-342900">
              <a:defRPr/>
            </a:pPr>
            <a:endParaRPr lang="it-IT" sz="2000" dirty="0">
              <a:latin typeface="+mn-lt"/>
            </a:endParaRPr>
          </a:p>
          <a:p>
            <a:pPr marL="342900" indent="-342900">
              <a:buFont typeface="Arial"/>
              <a:buChar char="•"/>
              <a:defRPr/>
            </a:pPr>
            <a:endParaRPr lang="it-IT" sz="2000" dirty="0">
              <a:latin typeface="+mn-lt"/>
            </a:endParaRPr>
          </a:p>
        </p:txBody>
      </p:sp>
      <p:pic>
        <p:nvPicPr>
          <p:cNvPr id="15" name="Immagine 14">
            <a:extLst>
              <a:ext uri="{FF2B5EF4-FFF2-40B4-BE49-F238E27FC236}">
                <a16:creationId xmlns:a16="http://schemas.microsoft.com/office/drawing/2014/main" id="{A6C817A3-3DA7-4931-A4F6-07254302C6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118075" y="2724021"/>
            <a:ext cx="628050" cy="628050"/>
          </a:xfrm>
          <a:prstGeom prst="rect">
            <a:avLst/>
          </a:prstGeom>
        </p:spPr>
      </p:pic>
      <p:pic>
        <p:nvPicPr>
          <p:cNvPr id="16" name="Immagine 15">
            <a:extLst>
              <a:ext uri="{FF2B5EF4-FFF2-40B4-BE49-F238E27FC236}">
                <a16:creationId xmlns:a16="http://schemas.microsoft.com/office/drawing/2014/main" id="{3F9FCA1A-9399-4AD7-9AEC-C4BCE7B647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863752" y="2721897"/>
            <a:ext cx="628050" cy="628050"/>
          </a:xfrm>
          <a:prstGeom prst="rect">
            <a:avLst/>
          </a:prstGeom>
        </p:spPr>
      </p:pic>
      <p:pic>
        <p:nvPicPr>
          <p:cNvPr id="17" name="Immagine 16">
            <a:extLst>
              <a:ext uri="{FF2B5EF4-FFF2-40B4-BE49-F238E27FC236}">
                <a16:creationId xmlns:a16="http://schemas.microsoft.com/office/drawing/2014/main" id="{2606ACC1-314F-45C8-95AB-70CCF0C6D8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126450" y="4316126"/>
            <a:ext cx="628050" cy="628050"/>
          </a:xfrm>
          <a:prstGeom prst="rect">
            <a:avLst/>
          </a:prstGeom>
        </p:spPr>
      </p:pic>
      <p:pic>
        <p:nvPicPr>
          <p:cNvPr id="18" name="Immagine 17">
            <a:extLst>
              <a:ext uri="{FF2B5EF4-FFF2-40B4-BE49-F238E27FC236}">
                <a16:creationId xmlns:a16="http://schemas.microsoft.com/office/drawing/2014/main" id="{1AA18DAF-3AA6-4319-84E5-899E072F15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254808" y="2721897"/>
            <a:ext cx="628050" cy="628050"/>
          </a:xfrm>
          <a:prstGeom prst="rect">
            <a:avLst/>
          </a:prstGeom>
        </p:spPr>
      </p:pic>
      <p:pic>
        <p:nvPicPr>
          <p:cNvPr id="19" name="Immagine 18">
            <a:extLst>
              <a:ext uri="{FF2B5EF4-FFF2-40B4-BE49-F238E27FC236}">
                <a16:creationId xmlns:a16="http://schemas.microsoft.com/office/drawing/2014/main" id="{E67702ED-D500-4EB7-B01B-D5D76100C0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4387458" y="2509338"/>
            <a:ext cx="1121177" cy="1121177"/>
          </a:xfrm>
          <a:prstGeom prst="rect">
            <a:avLst/>
          </a:prstGeom>
        </p:spPr>
      </p:pic>
      <p:sp>
        <p:nvSpPr>
          <p:cNvPr id="20" name="Segnaposto testo 3">
            <a:extLst>
              <a:ext uri="{FF2B5EF4-FFF2-40B4-BE49-F238E27FC236}">
                <a16:creationId xmlns:a16="http://schemas.microsoft.com/office/drawing/2014/main" id="{371FA080-7E82-4A6D-8502-79B35FD7A9D0}"/>
              </a:ext>
            </a:extLst>
          </p:cNvPr>
          <p:cNvSpPr txBox="1">
            <a:spLocks/>
          </p:cNvSpPr>
          <p:nvPr/>
        </p:nvSpPr>
        <p:spPr bwMode="auto">
          <a:xfrm>
            <a:off x="2821040" y="5104960"/>
            <a:ext cx="3828413" cy="425120"/>
          </a:xfrm>
          <a:prstGeom prst="rect">
            <a:avLst/>
          </a:prstGeom>
        </p:spPr>
        <p:txBody>
          <a:bodyPr/>
          <a:lstStyle>
            <a:lvl1pPr marL="0" marR="0" indent="0" algn="l" defTabSz="914400">
              <a:lnSpc>
                <a:spcPct val="120000"/>
              </a:lnSpc>
              <a:spcBef>
                <a:spcPts val="1000"/>
              </a:spcBef>
              <a:spcAft>
                <a:spcPts val="0"/>
              </a:spcAft>
              <a:buClrTx/>
              <a:buSzTx/>
              <a:buFont typeface="Arial"/>
              <a:buNone/>
              <a:defRPr sz="1800">
                <a:solidFill>
                  <a:schemeClr val="tx1"/>
                </a:solidFill>
                <a:latin typeface="Open Sans Light"/>
                <a:ea typeface="Open Sans Light"/>
                <a:cs typeface="Open Sans Light"/>
              </a:defRPr>
            </a:lvl1pPr>
            <a:lvl2pPr marL="6858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2pPr>
            <a:lvl3pPr marL="11430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3pPr>
            <a:lvl4pPr marL="16002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4pPr>
            <a:lvl5pPr marL="20574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it-IT" sz="2000" dirty="0">
                <a:latin typeface="+mn-lt"/>
              </a:rPr>
              <a:t>Su ogni nodo è definito un </a:t>
            </a:r>
            <a:r>
              <a:rPr lang="it-IT" sz="2000" dirty="0" err="1">
                <a:latin typeface="+mn-lt"/>
              </a:rPr>
              <a:t>wallet</a:t>
            </a:r>
            <a:endParaRPr lang="it-IT" sz="2000" dirty="0">
              <a:latin typeface="+mn-lt"/>
            </a:endParaRPr>
          </a:p>
          <a:p>
            <a:pPr marL="342900" indent="-342900">
              <a:defRPr/>
            </a:pPr>
            <a:endParaRPr lang="it-IT" sz="2000" dirty="0">
              <a:latin typeface="+mn-lt"/>
            </a:endParaRPr>
          </a:p>
          <a:p>
            <a:pPr marL="342900" indent="-342900">
              <a:buFont typeface="Arial"/>
              <a:buChar char="•"/>
              <a:defRPr/>
            </a:pPr>
            <a:endParaRPr lang="it-IT" sz="2000" dirty="0">
              <a:latin typeface="+mn-lt"/>
            </a:endParaRPr>
          </a:p>
        </p:txBody>
      </p:sp>
      <p:pic>
        <p:nvPicPr>
          <p:cNvPr id="21" name="Immagine 20">
            <a:extLst>
              <a:ext uri="{FF2B5EF4-FFF2-40B4-BE49-F238E27FC236}">
                <a16:creationId xmlns:a16="http://schemas.microsoft.com/office/drawing/2014/main" id="{7174B397-94BA-4442-8CD2-5F389979BD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683368" y="2495275"/>
            <a:ext cx="1121177" cy="1121177"/>
          </a:xfrm>
          <a:prstGeom prst="rect">
            <a:avLst/>
          </a:prstGeom>
        </p:spPr>
      </p:pic>
      <p:pic>
        <p:nvPicPr>
          <p:cNvPr id="22" name="Immagine 21">
            <a:extLst>
              <a:ext uri="{FF2B5EF4-FFF2-40B4-BE49-F238E27FC236}">
                <a16:creationId xmlns:a16="http://schemas.microsoft.com/office/drawing/2014/main" id="{5B0F0BFC-42C8-40EF-8929-00D28326B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811757" y="2522819"/>
            <a:ext cx="1121177" cy="1121177"/>
          </a:xfrm>
          <a:prstGeom prst="rect">
            <a:avLst/>
          </a:prstGeom>
        </p:spPr>
      </p:pic>
      <p:pic>
        <p:nvPicPr>
          <p:cNvPr id="23" name="Immagine 22">
            <a:extLst>
              <a:ext uri="{FF2B5EF4-FFF2-40B4-BE49-F238E27FC236}">
                <a16:creationId xmlns:a16="http://schemas.microsoft.com/office/drawing/2014/main" id="{8091B974-4BBF-4DBC-88C7-FCEB4CDB19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702234" y="4099577"/>
            <a:ext cx="1121177" cy="1121177"/>
          </a:xfrm>
          <a:prstGeom prst="rect">
            <a:avLst/>
          </a:prstGeom>
        </p:spPr>
      </p:pic>
      <p:grpSp>
        <p:nvGrpSpPr>
          <p:cNvPr id="33" name="Gruppo 32">
            <a:extLst>
              <a:ext uri="{FF2B5EF4-FFF2-40B4-BE49-F238E27FC236}">
                <a16:creationId xmlns:a16="http://schemas.microsoft.com/office/drawing/2014/main" id="{29A000F8-1871-4872-BE70-120C9457BBD8}"/>
              </a:ext>
            </a:extLst>
          </p:cNvPr>
          <p:cNvGrpSpPr/>
          <p:nvPr/>
        </p:nvGrpSpPr>
        <p:grpSpPr>
          <a:xfrm>
            <a:off x="4554636" y="1981447"/>
            <a:ext cx="675542" cy="626412"/>
            <a:chOff x="3030636" y="1840770"/>
            <a:chExt cx="675542" cy="626412"/>
          </a:xfrm>
        </p:grpSpPr>
        <p:pic>
          <p:nvPicPr>
            <p:cNvPr id="25" name="Immagine 24">
              <a:extLst>
                <a:ext uri="{FF2B5EF4-FFF2-40B4-BE49-F238E27FC236}">
                  <a16:creationId xmlns:a16="http://schemas.microsoft.com/office/drawing/2014/main" id="{141E5FB6-52F3-4999-BBA8-3759D7734E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8244" y="1840770"/>
              <a:ext cx="257934" cy="626412"/>
            </a:xfrm>
            <a:prstGeom prst="rect">
              <a:avLst/>
            </a:prstGeom>
          </p:spPr>
        </p:pic>
        <p:pic>
          <p:nvPicPr>
            <p:cNvPr id="27" name="Immagine 26">
              <a:extLst>
                <a:ext uri="{FF2B5EF4-FFF2-40B4-BE49-F238E27FC236}">
                  <a16:creationId xmlns:a16="http://schemas.microsoft.com/office/drawing/2014/main" id="{40D151FF-5953-4B08-A1C6-60D5198AC6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0636" y="1840770"/>
              <a:ext cx="417608" cy="626412"/>
            </a:xfrm>
            <a:prstGeom prst="rect">
              <a:avLst/>
            </a:prstGeom>
          </p:spPr>
        </p:pic>
      </p:grpSp>
      <p:grpSp>
        <p:nvGrpSpPr>
          <p:cNvPr id="34" name="Gruppo 33">
            <a:extLst>
              <a:ext uri="{FF2B5EF4-FFF2-40B4-BE49-F238E27FC236}">
                <a16:creationId xmlns:a16="http://schemas.microsoft.com/office/drawing/2014/main" id="{0E1B3887-3D26-4C9F-93A7-425D83DB8E4B}"/>
              </a:ext>
            </a:extLst>
          </p:cNvPr>
          <p:cNvGrpSpPr/>
          <p:nvPr/>
        </p:nvGrpSpPr>
        <p:grpSpPr>
          <a:xfrm>
            <a:off x="6902823" y="1965146"/>
            <a:ext cx="675542" cy="626412"/>
            <a:chOff x="5378823" y="1824469"/>
            <a:chExt cx="675542" cy="626412"/>
          </a:xfrm>
        </p:grpSpPr>
        <p:pic>
          <p:nvPicPr>
            <p:cNvPr id="28" name="Immagine 27">
              <a:extLst>
                <a:ext uri="{FF2B5EF4-FFF2-40B4-BE49-F238E27FC236}">
                  <a16:creationId xmlns:a16="http://schemas.microsoft.com/office/drawing/2014/main" id="{FDA145C1-80A0-4F11-B78B-5B30D7F199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5796431" y="1824469"/>
              <a:ext cx="257934" cy="626412"/>
            </a:xfrm>
            <a:prstGeom prst="rect">
              <a:avLst/>
            </a:prstGeom>
          </p:spPr>
        </p:pic>
        <p:pic>
          <p:nvPicPr>
            <p:cNvPr id="29" name="Immagine 28">
              <a:extLst>
                <a:ext uri="{FF2B5EF4-FFF2-40B4-BE49-F238E27FC236}">
                  <a16:creationId xmlns:a16="http://schemas.microsoft.com/office/drawing/2014/main" id="{F3EDAD15-7EF8-4DBF-A9BF-DCC0A60A14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5378823" y="1824469"/>
              <a:ext cx="417608" cy="626412"/>
            </a:xfrm>
            <a:prstGeom prst="rect">
              <a:avLst/>
            </a:prstGeom>
          </p:spPr>
        </p:pic>
      </p:grpSp>
      <p:grpSp>
        <p:nvGrpSpPr>
          <p:cNvPr id="35" name="Gruppo 34">
            <a:extLst>
              <a:ext uri="{FF2B5EF4-FFF2-40B4-BE49-F238E27FC236}">
                <a16:creationId xmlns:a16="http://schemas.microsoft.com/office/drawing/2014/main" id="{C5972E3C-C1DC-44D0-9A16-BADBC7F29907}"/>
              </a:ext>
            </a:extLst>
          </p:cNvPr>
          <p:cNvGrpSpPr/>
          <p:nvPr/>
        </p:nvGrpSpPr>
        <p:grpSpPr>
          <a:xfrm>
            <a:off x="9014766" y="2000444"/>
            <a:ext cx="675542" cy="626412"/>
            <a:chOff x="7490766" y="1859767"/>
            <a:chExt cx="675542" cy="626412"/>
          </a:xfrm>
        </p:grpSpPr>
        <p:pic>
          <p:nvPicPr>
            <p:cNvPr id="30" name="Immagine 29">
              <a:extLst>
                <a:ext uri="{FF2B5EF4-FFF2-40B4-BE49-F238E27FC236}">
                  <a16:creationId xmlns:a16="http://schemas.microsoft.com/office/drawing/2014/main" id="{3D9C9BAD-38A4-46EE-8610-5D9A82D26F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7908374" y="1859767"/>
              <a:ext cx="257934" cy="626412"/>
            </a:xfrm>
            <a:prstGeom prst="rect">
              <a:avLst/>
            </a:prstGeom>
          </p:spPr>
        </p:pic>
        <p:pic>
          <p:nvPicPr>
            <p:cNvPr id="31" name="Immagine 30">
              <a:extLst>
                <a:ext uri="{FF2B5EF4-FFF2-40B4-BE49-F238E27FC236}">
                  <a16:creationId xmlns:a16="http://schemas.microsoft.com/office/drawing/2014/main" id="{F70B73F6-9E0E-4AA1-8AB0-A433D76D54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7490766" y="1859767"/>
              <a:ext cx="417608" cy="626412"/>
            </a:xfrm>
            <a:prstGeom prst="rect">
              <a:avLst/>
            </a:prstGeom>
          </p:spPr>
        </p:pic>
      </p:grpSp>
      <p:pic>
        <p:nvPicPr>
          <p:cNvPr id="32" name="Immagine 31">
            <a:extLst>
              <a:ext uri="{FF2B5EF4-FFF2-40B4-BE49-F238E27FC236}">
                <a16:creationId xmlns:a16="http://schemas.microsoft.com/office/drawing/2014/main" id="{A2CD76EF-1BFC-42D5-A751-0E92326C5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7117189" y="3550447"/>
            <a:ext cx="257934" cy="626412"/>
          </a:xfrm>
          <a:prstGeom prst="rect">
            <a:avLst/>
          </a:prstGeom>
        </p:spPr>
      </p:pic>
      <p:sp>
        <p:nvSpPr>
          <p:cNvPr id="36" name="Segnaposto testo 3">
            <a:extLst>
              <a:ext uri="{FF2B5EF4-FFF2-40B4-BE49-F238E27FC236}">
                <a16:creationId xmlns:a16="http://schemas.microsoft.com/office/drawing/2014/main" id="{AF6FE345-30B4-49F3-9131-3106E253A499}"/>
              </a:ext>
            </a:extLst>
          </p:cNvPr>
          <p:cNvSpPr txBox="1">
            <a:spLocks/>
          </p:cNvSpPr>
          <p:nvPr/>
        </p:nvSpPr>
        <p:spPr bwMode="auto">
          <a:xfrm>
            <a:off x="1949546" y="3787986"/>
            <a:ext cx="3828413" cy="1096776"/>
          </a:xfrm>
          <a:prstGeom prst="rect">
            <a:avLst/>
          </a:prstGeom>
        </p:spPr>
        <p:txBody>
          <a:bodyPr/>
          <a:lstStyle>
            <a:lvl1pPr marL="0" marR="0" indent="0" algn="l" defTabSz="914400">
              <a:lnSpc>
                <a:spcPct val="120000"/>
              </a:lnSpc>
              <a:spcBef>
                <a:spcPts val="1000"/>
              </a:spcBef>
              <a:spcAft>
                <a:spcPts val="0"/>
              </a:spcAft>
              <a:buClrTx/>
              <a:buSzTx/>
              <a:buFont typeface="Arial"/>
              <a:buNone/>
              <a:defRPr sz="1800">
                <a:solidFill>
                  <a:schemeClr val="tx1"/>
                </a:solidFill>
                <a:latin typeface="Open Sans Light"/>
                <a:ea typeface="Open Sans Light"/>
                <a:cs typeface="Open Sans Light"/>
              </a:defRPr>
            </a:lvl1pPr>
            <a:lvl2pPr marL="6858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2pPr>
            <a:lvl3pPr marL="11430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3pPr>
            <a:lvl4pPr marL="16002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4pPr>
            <a:lvl5pPr marL="20574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it-IT" sz="2000" dirty="0">
                <a:latin typeface="+mn-lt"/>
              </a:rPr>
              <a:t>Tre nodi hanno un </a:t>
            </a:r>
            <a:r>
              <a:rPr lang="it-IT" sz="2000" dirty="0" err="1">
                <a:latin typeface="+mn-lt"/>
              </a:rPr>
              <a:t>wallet</a:t>
            </a:r>
            <a:r>
              <a:rPr lang="it-IT" sz="2000" dirty="0">
                <a:latin typeface="+mn-lt"/>
              </a:rPr>
              <a:t> con un account minatore e un account membro</a:t>
            </a:r>
          </a:p>
          <a:p>
            <a:pPr marL="342900" indent="-342900">
              <a:defRPr/>
            </a:pPr>
            <a:endParaRPr lang="it-IT" sz="2000" dirty="0">
              <a:latin typeface="+mn-lt"/>
            </a:endParaRPr>
          </a:p>
          <a:p>
            <a:pPr marL="342900" indent="-342900">
              <a:buFont typeface="Arial"/>
              <a:buChar char="•"/>
              <a:defRPr/>
            </a:pPr>
            <a:endParaRPr lang="it-IT" sz="2000" dirty="0">
              <a:latin typeface="+mn-lt"/>
            </a:endParaRPr>
          </a:p>
        </p:txBody>
      </p:sp>
      <p:sp>
        <p:nvSpPr>
          <p:cNvPr id="37" name="Segnaposto testo 3">
            <a:extLst>
              <a:ext uri="{FF2B5EF4-FFF2-40B4-BE49-F238E27FC236}">
                <a16:creationId xmlns:a16="http://schemas.microsoft.com/office/drawing/2014/main" id="{31B1FBD3-5624-4F89-B472-87F4C8F7435C}"/>
              </a:ext>
            </a:extLst>
          </p:cNvPr>
          <p:cNvSpPr txBox="1">
            <a:spLocks/>
          </p:cNvSpPr>
          <p:nvPr/>
        </p:nvSpPr>
        <p:spPr bwMode="auto">
          <a:xfrm>
            <a:off x="6566468" y="5155815"/>
            <a:ext cx="3828413" cy="751923"/>
          </a:xfrm>
          <a:prstGeom prst="rect">
            <a:avLst/>
          </a:prstGeom>
        </p:spPr>
        <p:txBody>
          <a:bodyPr/>
          <a:lstStyle>
            <a:lvl1pPr marL="0" marR="0" indent="0" algn="l" defTabSz="914400">
              <a:lnSpc>
                <a:spcPct val="120000"/>
              </a:lnSpc>
              <a:spcBef>
                <a:spcPts val="1000"/>
              </a:spcBef>
              <a:spcAft>
                <a:spcPts val="0"/>
              </a:spcAft>
              <a:buClrTx/>
              <a:buSzTx/>
              <a:buFont typeface="Arial"/>
              <a:buNone/>
              <a:defRPr sz="1800">
                <a:solidFill>
                  <a:schemeClr val="tx1"/>
                </a:solidFill>
                <a:latin typeface="Open Sans Light"/>
                <a:ea typeface="Open Sans Light"/>
                <a:cs typeface="Open Sans Light"/>
              </a:defRPr>
            </a:lvl1pPr>
            <a:lvl2pPr marL="6858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2pPr>
            <a:lvl3pPr marL="11430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3pPr>
            <a:lvl4pPr marL="16002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4pPr>
            <a:lvl5pPr marL="20574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it-IT" sz="2000" dirty="0">
                <a:latin typeface="+mn-lt"/>
              </a:rPr>
              <a:t>Il </a:t>
            </a:r>
            <a:r>
              <a:rPr lang="it-IT" sz="2000" dirty="0" err="1">
                <a:latin typeface="+mn-lt"/>
              </a:rPr>
              <a:t>wallet</a:t>
            </a:r>
            <a:r>
              <a:rPr lang="it-IT" sz="2000" dirty="0">
                <a:latin typeface="+mn-lt"/>
              </a:rPr>
              <a:t> del</a:t>
            </a:r>
            <a:r>
              <a:rPr lang="it-IT" sz="2000" dirty="0"/>
              <a:t> quarto nodo ha</a:t>
            </a:r>
            <a:r>
              <a:rPr lang="it-IT" sz="2000" dirty="0">
                <a:latin typeface="+mn-lt"/>
              </a:rPr>
              <a:t> solo un account membro</a:t>
            </a:r>
          </a:p>
          <a:p>
            <a:pPr marL="342900" indent="-342900">
              <a:buFont typeface="Arial"/>
              <a:buChar char="•"/>
              <a:defRPr/>
            </a:pPr>
            <a:endParaRPr lang="it-IT" sz="2000" dirty="0">
              <a:latin typeface="+mn-lt"/>
            </a:endParaRPr>
          </a:p>
        </p:txBody>
      </p:sp>
      <p:grpSp>
        <p:nvGrpSpPr>
          <p:cNvPr id="40" name="Gruppo 39">
            <a:extLst>
              <a:ext uri="{FF2B5EF4-FFF2-40B4-BE49-F238E27FC236}">
                <a16:creationId xmlns:a16="http://schemas.microsoft.com/office/drawing/2014/main" id="{DB04B1F3-DC81-4120-BDB3-B3C100698090}"/>
              </a:ext>
            </a:extLst>
          </p:cNvPr>
          <p:cNvGrpSpPr/>
          <p:nvPr/>
        </p:nvGrpSpPr>
        <p:grpSpPr>
          <a:xfrm>
            <a:off x="2288784" y="4199525"/>
            <a:ext cx="2265852" cy="795336"/>
            <a:chOff x="1874461" y="4084446"/>
            <a:chExt cx="2265852" cy="795336"/>
          </a:xfrm>
        </p:grpSpPr>
        <p:pic>
          <p:nvPicPr>
            <p:cNvPr id="38" name="Immagine 37">
              <a:extLst>
                <a:ext uri="{FF2B5EF4-FFF2-40B4-BE49-F238E27FC236}">
                  <a16:creationId xmlns:a16="http://schemas.microsoft.com/office/drawing/2014/main" id="{8B5773B6-2E3F-4E96-828C-2833F370D8CE}"/>
                </a:ext>
              </a:extLst>
            </p:cNvPr>
            <p:cNvPicPr>
              <a:picLocks noChangeAspect="1"/>
            </p:cNvPicPr>
            <p:nvPr/>
          </p:nvPicPr>
          <p:blipFill rotWithShape="1">
            <a:blip r:embed="rId9"/>
            <a:srcRect b="37598"/>
            <a:stretch/>
          </p:blipFill>
          <p:spPr>
            <a:xfrm>
              <a:off x="1874461" y="4084446"/>
              <a:ext cx="2265852" cy="795336"/>
            </a:xfrm>
            <a:prstGeom prst="rect">
              <a:avLst/>
            </a:prstGeom>
          </p:spPr>
        </p:pic>
        <p:pic>
          <p:nvPicPr>
            <p:cNvPr id="39" name="Immagine 38">
              <a:extLst>
                <a:ext uri="{FF2B5EF4-FFF2-40B4-BE49-F238E27FC236}">
                  <a16:creationId xmlns:a16="http://schemas.microsoft.com/office/drawing/2014/main" id="{7592EC39-8F20-466F-A62B-47EB90D7C0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3448244" y="4168089"/>
              <a:ext cx="628050" cy="628050"/>
            </a:xfrm>
            <a:prstGeom prst="rect">
              <a:avLst/>
            </a:prstGeom>
          </p:spPr>
        </p:pic>
      </p:grpSp>
      <p:sp>
        <p:nvSpPr>
          <p:cNvPr id="41" name="Segnaposto testo 3">
            <a:extLst>
              <a:ext uri="{FF2B5EF4-FFF2-40B4-BE49-F238E27FC236}">
                <a16:creationId xmlns:a16="http://schemas.microsoft.com/office/drawing/2014/main" id="{65FB0C1E-FF5E-4EB2-BFA3-A690F0B8F517}"/>
              </a:ext>
            </a:extLst>
          </p:cNvPr>
          <p:cNvSpPr txBox="1">
            <a:spLocks/>
          </p:cNvSpPr>
          <p:nvPr/>
        </p:nvSpPr>
        <p:spPr bwMode="auto">
          <a:xfrm>
            <a:off x="2207569" y="5280160"/>
            <a:ext cx="3828413" cy="751923"/>
          </a:xfrm>
          <a:prstGeom prst="rect">
            <a:avLst/>
          </a:prstGeom>
        </p:spPr>
        <p:txBody>
          <a:bodyPr/>
          <a:lstStyle>
            <a:lvl1pPr marL="0" marR="0" indent="0" algn="l" defTabSz="914400">
              <a:lnSpc>
                <a:spcPct val="120000"/>
              </a:lnSpc>
              <a:spcBef>
                <a:spcPts val="1000"/>
              </a:spcBef>
              <a:spcAft>
                <a:spcPts val="0"/>
              </a:spcAft>
              <a:buClrTx/>
              <a:buSzTx/>
              <a:buFont typeface="Arial"/>
              <a:buNone/>
              <a:defRPr sz="1800">
                <a:solidFill>
                  <a:schemeClr val="tx1"/>
                </a:solidFill>
                <a:latin typeface="Open Sans Light"/>
                <a:ea typeface="Open Sans Light"/>
                <a:cs typeface="Open Sans Light"/>
              </a:defRPr>
            </a:lvl1pPr>
            <a:lvl2pPr marL="6858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2pPr>
            <a:lvl3pPr marL="11430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3pPr>
            <a:lvl4pPr marL="16002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4pPr>
            <a:lvl5pPr marL="2057400" indent="-228600" algn="l" defTabSz="914400">
              <a:lnSpc>
                <a:spcPct val="90000"/>
              </a:lnSpc>
              <a:spcBef>
                <a:spcPts val="500"/>
              </a:spcBef>
              <a:buFont typeface="Arial"/>
              <a:buChar char="•"/>
              <a:defRPr sz="1800">
                <a:solidFill>
                  <a:schemeClr val="tx1"/>
                </a:solidFill>
                <a:latin typeface="Open Sans Light"/>
                <a:ea typeface="Open Sans Light"/>
                <a:cs typeface="Open Sans Light"/>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it-IT" sz="2000" dirty="0">
                <a:latin typeface="+mn-lt"/>
              </a:rPr>
              <a:t>Infine un container esegue il monitoraggio della </a:t>
            </a:r>
            <a:r>
              <a:rPr lang="it-IT" sz="2000" dirty="0" err="1">
                <a:latin typeface="+mn-lt"/>
              </a:rPr>
              <a:t>blockchain</a:t>
            </a:r>
            <a:endParaRPr lang="it-IT" sz="2000" dirty="0">
              <a:latin typeface="+mn-lt"/>
            </a:endParaRPr>
          </a:p>
          <a:p>
            <a:pPr marL="342900" indent="-342900">
              <a:buFont typeface="Arial"/>
              <a:buChar char="•"/>
              <a:defRPr/>
            </a:pPr>
            <a:endParaRPr lang="it-IT" sz="2000" dirty="0">
              <a:latin typeface="+mn-lt"/>
            </a:endParaRPr>
          </a:p>
        </p:txBody>
      </p:sp>
    </p:spTree>
    <p:extLst>
      <p:ext uri="{BB962C8B-B14F-4D97-AF65-F5344CB8AC3E}">
        <p14:creationId xmlns:p14="http://schemas.microsoft.com/office/powerpoint/2010/main" val="84227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9">
                                            <p:txEl>
                                              <p:pRg st="0" end="0"/>
                                            </p:txEl>
                                          </p:spTgt>
                                        </p:tgtEl>
                                      </p:cBhvr>
                                    </p:animEffect>
                                    <p:set>
                                      <p:cBhvr>
                                        <p:cTn id="15" dur="1" fill="hold">
                                          <p:stCondLst>
                                            <p:cond delay="499"/>
                                          </p:stCondLst>
                                        </p:cTn>
                                        <p:tgtEl>
                                          <p:spTgt spid="9">
                                            <p:txEl>
                                              <p:pRg st="0" end="0"/>
                                            </p:txEl>
                                          </p:spTgt>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par>
                                <p:cTn id="87" presetID="10" presetClass="entr" presetSubtype="0"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36"/>
                                        </p:tgtEl>
                                      </p:cBhvr>
                                    </p:animEffect>
                                    <p:set>
                                      <p:cBhvr>
                                        <p:cTn id="94" dur="1" fill="hold">
                                          <p:stCondLst>
                                            <p:cond delay="499"/>
                                          </p:stCondLst>
                                        </p:cTn>
                                        <p:tgtEl>
                                          <p:spTgt spid="36"/>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37"/>
                                        </p:tgtEl>
                                      </p:cBhvr>
                                    </p:animEffect>
                                    <p:set>
                                      <p:cBhvr>
                                        <p:cTn id="105" dur="1" fill="hold">
                                          <p:stCondLst>
                                            <p:cond delay="499"/>
                                          </p:stCondLst>
                                        </p:cTn>
                                        <p:tgtEl>
                                          <p:spTgt spid="37"/>
                                        </p:tgtEl>
                                        <p:attrNameLst>
                                          <p:attrName>style.visibility</p:attrName>
                                        </p:attrNameLst>
                                      </p:cBhvr>
                                      <p:to>
                                        <p:strVal val="hidden"/>
                                      </p:to>
                                    </p:set>
                                  </p:childTnLst>
                                </p:cTn>
                              </p:par>
                              <p:par>
                                <p:cTn id="106" presetID="10" presetClass="entr" presetSubtype="0"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fade">
                                      <p:cBhvr>
                                        <p:cTn id="108" dur="500"/>
                                        <p:tgtEl>
                                          <p:spTgt spid="41"/>
                                        </p:tgtEl>
                                      </p:cBhvr>
                                    </p:animEffect>
                                  </p:childTnLst>
                                </p:cTn>
                              </p:par>
                              <p:par>
                                <p:cTn id="109" presetID="10" presetClass="entr" presetSubtype="0" fill="hold"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p"/>
      <p:bldP spid="11" grpId="0"/>
      <p:bldP spid="11" grpId="1"/>
      <p:bldP spid="12" grpId="0"/>
      <p:bldP spid="12" grpId="1"/>
      <p:bldP spid="14" grpId="0"/>
      <p:bldP spid="14" grpId="1"/>
      <p:bldP spid="20" grpId="0"/>
      <p:bldP spid="20" grpId="1"/>
      <p:bldP spid="36" grpId="0"/>
      <p:bldP spid="36" grpId="1"/>
      <p:bldP spid="37" grpId="0"/>
      <p:bldP spid="37" grpId="1"/>
      <p:bldP spid="41"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383</Words>
  <Application>Microsoft Office PowerPoint</Application>
  <PresentationFormat>Widescreen</PresentationFormat>
  <Paragraphs>74</Paragraphs>
  <Slides>11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Calibri</vt:lpstr>
      <vt:lpstr>Calibri Light</vt:lpstr>
      <vt:lpstr>Open Sans</vt:lpstr>
      <vt:lpstr>Open Sans Light</vt:lpstr>
      <vt:lpstr>Tema di Office</vt:lpstr>
      <vt:lpstr>Blockchain</vt:lpstr>
      <vt:lpstr>Presentazione standard di PowerPoint</vt:lpstr>
      <vt:lpstr>Storia</vt:lpstr>
      <vt:lpstr>Caratteristiche della Blockchain</vt:lpstr>
      <vt:lpstr>Blocco</vt:lpstr>
      <vt:lpstr>Come gira la catena</vt:lpstr>
      <vt:lpstr>Blockchain 2.0</vt:lpstr>
      <vt:lpstr>Ethereum e Smart Contract</vt:lpstr>
      <vt:lpstr>Blockchain Ethereum in Intré</vt:lpstr>
      <vt:lpstr>DEMO</vt:lpstr>
      <vt:lpstr>Retrospective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Percivaldi Daniele</dc:creator>
  <cp:lastModifiedBy>Cruciani Luca</cp:lastModifiedBy>
  <cp:revision>34</cp:revision>
  <dcterms:created xsi:type="dcterms:W3CDTF">2018-06-17T17:08:21Z</dcterms:created>
  <dcterms:modified xsi:type="dcterms:W3CDTF">2018-06-25T19:24:02Z</dcterms:modified>
</cp:coreProperties>
</file>