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1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374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1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66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54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47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060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85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60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95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75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1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4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25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60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46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90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52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0A4CBF-DCEF-4DD0-9990-A30C9575E9A5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B925EB-FA4E-4A1F-BCF4-C233128A4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42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  <p:sldLayoutId id="21474840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ontster/regex-cheatsheet-8033854" TargetMode="External"/><Relationship Id="rId2" Type="http://schemas.openxmlformats.org/officeDocument/2006/relationships/hyperlink" Target="https://regex101.com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ex101.com/r/gunoOW/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F33D-0B05-4B1A-ACAE-263692635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Reg.ex.</a:t>
            </a:r>
            <a:br>
              <a:rPr lang="it-IT" dirty="0"/>
            </a:br>
            <a:r>
              <a:rPr lang="it-IT" dirty="0"/>
              <a:t>Senza paura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9A64C-8B33-4B76-89DD-CD246A05A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98793" y="3512653"/>
            <a:ext cx="10039651" cy="550333"/>
          </a:xfrm>
        </p:spPr>
        <p:txBody>
          <a:bodyPr/>
          <a:lstStyle/>
          <a:p>
            <a:r>
              <a:rPr lang="it-IT" dirty="0"/>
              <a:t>ovvero: usare le espressioni regolari e vivere per raccontarlo</a:t>
            </a:r>
            <a:br>
              <a:rPr lang="it-IT" dirty="0"/>
            </a:br>
            <a:r>
              <a:rPr lang="it-IT" dirty="0"/>
              <a:t>Damiano Salvi, Intré srl</a:t>
            </a:r>
          </a:p>
        </p:txBody>
      </p:sp>
    </p:spTree>
    <p:extLst>
      <p:ext uri="{BB962C8B-B14F-4D97-AF65-F5344CB8AC3E}">
        <p14:creationId xmlns:p14="http://schemas.microsoft.com/office/powerpoint/2010/main" val="203259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120D-C349-468A-A643-369B23E5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Ancore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B3FD5C-FAE5-4075-8DAA-E609776F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837765"/>
            <a:ext cx="2934109" cy="1057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A8A72C-3CE2-4341-BB49-1AC4B419C444}"/>
              </a:ext>
            </a:extLst>
          </p:cNvPr>
          <p:cNvSpPr txBox="1"/>
          <p:nvPr/>
        </p:nvSpPr>
        <p:spPr>
          <a:xfrm>
            <a:off x="685801" y="3110768"/>
            <a:ext cx="10396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/^zum/          </a:t>
            </a:r>
            <a:r>
              <a:rPr lang="it-IT" dirty="0">
                <a:latin typeface="Consolas" panose="020B0609020204030204" pitchFamily="49" charset="0"/>
              </a:rPr>
              <a:t>trova il primo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zum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it-IT" dirty="0">
                <a:latin typeface="Consolas" panose="020B0609020204030204" pitchFamily="49" charset="0"/>
              </a:rPr>
              <a:t> in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zum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zum zum zum</a:t>
            </a:r>
            <a:r>
              <a:rPr lang="it-IT" dirty="0">
                <a:latin typeface="Consolas" panose="020B0609020204030204" pitchFamily="49" charset="0"/>
              </a:rPr>
              <a:t>  e nulla in  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kazum</a:t>
            </a:r>
            <a:endParaRPr lang="it-IT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/zum$/          </a:t>
            </a:r>
            <a:r>
              <a:rPr lang="it-IT" dirty="0">
                <a:latin typeface="Consolas" panose="020B0609020204030204" pitchFamily="49" charset="0"/>
              </a:rPr>
              <a:t>trova l’ultimo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zum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it-IT" dirty="0">
                <a:latin typeface="Consolas" panose="020B0609020204030204" pitchFamily="49" charset="0"/>
              </a:rPr>
              <a:t> in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zumzum zum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zum</a:t>
            </a:r>
            <a:r>
              <a:rPr lang="it-IT" dirty="0">
                <a:latin typeface="Consolas" panose="020B0609020204030204" pitchFamily="49" charset="0"/>
              </a:rPr>
              <a:t>  e nulla in  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zumba</a:t>
            </a:r>
            <a:endParaRPr lang="it-IT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/\btac\b/       </a:t>
            </a:r>
            <a:r>
              <a:rPr lang="it-IT" dirty="0">
                <a:latin typeface="Consolas" panose="020B0609020204030204" pitchFamily="49" charset="0"/>
              </a:rPr>
              <a:t>trova i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 tac </a:t>
            </a:r>
            <a:r>
              <a:rPr lang="it-IT" dirty="0">
                <a:latin typeface="Consolas" panose="020B0609020204030204" pitchFamily="49" charset="0"/>
              </a:rPr>
              <a:t> solo quando sono parole intere</a:t>
            </a:r>
            <a:br>
              <a:rPr lang="it-IT" dirty="0">
                <a:latin typeface="Consolas" panose="020B0609020204030204" pitchFamily="49" charset="0"/>
              </a:rPr>
            </a:br>
            <a:r>
              <a:rPr lang="it-IT" dirty="0">
                <a:latin typeface="Consolas" panose="020B0609020204030204" pitchFamily="49" charset="0"/>
              </a:rPr>
              <a:t>              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Te che te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tac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het i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tac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tac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hem i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tac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a me! </a:t>
            </a:r>
          </a:p>
          <a:p>
            <a:endParaRPr lang="it-IT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/[aeiou]\B/     </a:t>
            </a:r>
            <a:r>
              <a:rPr lang="it-IT" dirty="0">
                <a:latin typeface="Consolas" panose="020B0609020204030204" pitchFamily="49" charset="0"/>
              </a:rPr>
              <a:t>trova le vocali che NON sono a fine parola</a:t>
            </a:r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latin typeface="Consolas" panose="020B0609020204030204" pitchFamily="49" charset="0"/>
              </a:rPr>
              <a:t>              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S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o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pr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l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p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nc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l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c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pr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c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mp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1329F3-004A-4DC9-976E-2E1A4AE2F503}"/>
              </a:ext>
            </a:extLst>
          </p:cNvPr>
          <p:cNvSpPr/>
          <p:nvPr/>
        </p:nvSpPr>
        <p:spPr>
          <a:xfrm>
            <a:off x="5884242" y="3170490"/>
            <a:ext cx="414008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D687FA-4D2D-4A46-8A49-9E3DC6B205C0}"/>
              </a:ext>
            </a:extLst>
          </p:cNvPr>
          <p:cNvSpPr/>
          <p:nvPr/>
        </p:nvSpPr>
        <p:spPr>
          <a:xfrm>
            <a:off x="7292874" y="3452145"/>
            <a:ext cx="414008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D605F8-C420-4164-95AA-E8B9EC173C17}"/>
              </a:ext>
            </a:extLst>
          </p:cNvPr>
          <p:cNvSpPr/>
          <p:nvPr/>
        </p:nvSpPr>
        <p:spPr>
          <a:xfrm>
            <a:off x="5156425" y="4283419"/>
            <a:ext cx="414008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9FC528-4C8F-41BB-B3B9-70BA074EB77C}"/>
              </a:ext>
            </a:extLst>
          </p:cNvPr>
          <p:cNvSpPr/>
          <p:nvPr/>
        </p:nvSpPr>
        <p:spPr>
          <a:xfrm>
            <a:off x="6770156" y="4283419"/>
            <a:ext cx="414008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849A10-3FDA-4EEA-8A40-569E2AF664C6}"/>
              </a:ext>
            </a:extLst>
          </p:cNvPr>
          <p:cNvSpPr/>
          <p:nvPr/>
        </p:nvSpPr>
        <p:spPr>
          <a:xfrm>
            <a:off x="2916003" y="5102391"/>
            <a:ext cx="117754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2586D-49A9-46B6-98AF-2FD979674EEF}"/>
              </a:ext>
            </a:extLst>
          </p:cNvPr>
          <p:cNvSpPr/>
          <p:nvPr/>
        </p:nvSpPr>
        <p:spPr>
          <a:xfrm>
            <a:off x="4042624" y="5102391"/>
            <a:ext cx="117754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854D66-5A77-4796-8170-A4208BE1B361}"/>
              </a:ext>
            </a:extLst>
          </p:cNvPr>
          <p:cNvSpPr/>
          <p:nvPr/>
        </p:nvSpPr>
        <p:spPr>
          <a:xfrm>
            <a:off x="5173517" y="5102391"/>
            <a:ext cx="117754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D59687-CDAA-4109-BF8C-4E128801D0F3}"/>
              </a:ext>
            </a:extLst>
          </p:cNvPr>
          <p:cNvSpPr/>
          <p:nvPr/>
        </p:nvSpPr>
        <p:spPr>
          <a:xfrm>
            <a:off x="5918426" y="5102391"/>
            <a:ext cx="117754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46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5E34-3C39-4D5E-A05E-72F1EC16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 speciali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04D66A-A9ED-4A84-97A4-2ABEFFFDF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837765"/>
            <a:ext cx="5410199" cy="107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CED5E-6E32-419A-9099-B22B09C13C40}"/>
              </a:ext>
            </a:extLst>
          </p:cNvPr>
          <p:cNvSpPr txBox="1"/>
          <p:nvPr/>
        </p:nvSpPr>
        <p:spPr>
          <a:xfrm>
            <a:off x="685801" y="3179135"/>
            <a:ext cx="1039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nsolas" panose="020B0609020204030204" pitchFamily="49" charset="0"/>
              </a:rPr>
              <a:t>N.B.: di solito il carattere «.» non trova match sui caratteri di a capo,</a:t>
            </a:r>
          </a:p>
          <a:p>
            <a:r>
              <a:rPr lang="it-IT" dirty="0">
                <a:latin typeface="Consolas" panose="020B0609020204030204" pitchFamily="49" charset="0"/>
              </a:rPr>
              <a:t>      ma normalmente esiste un’opzione per cambiare questo comportamento</a:t>
            </a:r>
            <a:endParaRPr lang="it-IT" u="sng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3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47EA-F6AA-4853-AF9C-0B11F8DD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frequenti: scorciatoie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0CF1CD-2D23-4F9A-8034-3FAFF72C1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633788"/>
            <a:ext cx="2972215" cy="1505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43E3F5-EC03-43ED-BCC6-4CDCD2C60D3C}"/>
              </a:ext>
            </a:extLst>
          </p:cNvPr>
          <p:cNvSpPr txBox="1"/>
          <p:nvPr/>
        </p:nvSpPr>
        <p:spPr>
          <a:xfrm>
            <a:off x="685801" y="3324315"/>
            <a:ext cx="10396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/\d+\D/        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123°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9^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2H                  </a:t>
            </a:r>
            <a:r>
              <a:rPr lang="it-IT" dirty="0">
                <a:latin typeface="Consolas" panose="020B0609020204030204" pitchFamily="49" charset="0"/>
              </a:rPr>
              <a:t>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42</a:t>
            </a:r>
            <a:endParaRPr lang="it-IT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/this\s*\.\s</a:t>
            </a:r>
            <a:r>
              <a:rPr lang="it-IT">
                <a:solidFill>
                  <a:schemeClr val="accent5"/>
                </a:solidFill>
                <a:latin typeface="Consolas" panose="020B0609020204030204" pitchFamily="49" charset="0"/>
              </a:rPr>
              <a:t>*get/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this.get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this   . get</a:t>
            </a:r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/12\S34/       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12034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12+34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12#34 </a:t>
            </a:r>
            <a:r>
              <a:rPr lang="it-IT" dirty="0">
                <a:latin typeface="Consolas" panose="020B0609020204030204" pitchFamily="49" charset="0"/>
              </a:rPr>
              <a:t>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12 34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/set\w+/       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setName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setter</a:t>
            </a:r>
            <a:r>
              <a:rPr lang="it-IT" dirty="0">
                <a:latin typeface="Consolas" panose="020B0609020204030204" pitchFamily="49" charset="0"/>
              </a:rPr>
              <a:t>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set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set(1)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/4\W4/         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4 4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4*4</a:t>
            </a:r>
            <a:r>
              <a:rPr lang="it-IT" dirty="0">
                <a:latin typeface="Consolas" panose="020B0609020204030204" pitchFamily="49" charset="0"/>
              </a:rPr>
              <a:t>      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404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4x4</a:t>
            </a:r>
          </a:p>
          <a:p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8002B-B83E-4C82-8629-D5F70E98BE0B}"/>
              </a:ext>
            </a:extLst>
          </p:cNvPr>
          <p:cNvSpPr txBox="1"/>
          <p:nvPr/>
        </p:nvSpPr>
        <p:spPr>
          <a:xfrm>
            <a:off x="3335545" y="1805126"/>
            <a:ext cx="10396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nsolas" panose="020B0609020204030204" pitchFamily="49" charset="0"/>
              </a:rPr>
              <a:t>= </a:t>
            </a:r>
            <a:r>
              <a:rPr lang="it-IT" sz="1400" dirty="0">
                <a:solidFill>
                  <a:schemeClr val="accent5"/>
                </a:solidFill>
                <a:latin typeface="Consolas" panose="020B0609020204030204" pitchFamily="49" charset="0"/>
              </a:rPr>
              <a:t>[0-9] </a:t>
            </a:r>
          </a:p>
          <a:p>
            <a:r>
              <a:rPr lang="it-IT" sz="1400" dirty="0">
                <a:latin typeface="Consolas" panose="020B0609020204030204" pitchFamily="49" charset="0"/>
              </a:rPr>
              <a:t>= </a:t>
            </a:r>
            <a:r>
              <a:rPr lang="it-IT" sz="1400" dirty="0">
                <a:solidFill>
                  <a:schemeClr val="accent5"/>
                </a:solidFill>
                <a:latin typeface="Consolas" panose="020B0609020204030204" pitchFamily="49" charset="0"/>
              </a:rPr>
              <a:t>[^0-9] </a:t>
            </a:r>
          </a:p>
          <a:p>
            <a:r>
              <a:rPr lang="it-IT" sz="1400" dirty="0">
                <a:latin typeface="Consolas" panose="020B0609020204030204" pitchFamily="49" charset="0"/>
              </a:rPr>
              <a:t>~ </a:t>
            </a:r>
            <a:r>
              <a:rPr lang="it-IT" sz="1400" dirty="0">
                <a:solidFill>
                  <a:schemeClr val="accent5"/>
                </a:solidFill>
                <a:latin typeface="Consolas" panose="020B0609020204030204" pitchFamily="49" charset="0"/>
              </a:rPr>
              <a:t>[ \n\r\t] </a:t>
            </a:r>
          </a:p>
          <a:p>
            <a:r>
              <a:rPr lang="it-IT" sz="1400" dirty="0">
                <a:latin typeface="Consolas" panose="020B0609020204030204" pitchFamily="49" charset="0"/>
              </a:rPr>
              <a:t>~ </a:t>
            </a:r>
            <a:r>
              <a:rPr lang="it-IT" sz="1400" dirty="0">
                <a:solidFill>
                  <a:schemeClr val="accent5"/>
                </a:solidFill>
                <a:latin typeface="Consolas" panose="020B0609020204030204" pitchFamily="49" charset="0"/>
              </a:rPr>
              <a:t>[^ \n\r\t] </a:t>
            </a:r>
          </a:p>
          <a:p>
            <a:r>
              <a:rPr lang="it-IT" sz="1400" dirty="0">
                <a:latin typeface="Consolas" panose="020B0609020204030204" pitchFamily="49" charset="0"/>
              </a:rPr>
              <a:t>= </a:t>
            </a:r>
            <a:r>
              <a:rPr lang="it-IT" sz="1400" dirty="0">
                <a:solidFill>
                  <a:schemeClr val="accent5"/>
                </a:solidFill>
                <a:latin typeface="Consolas" panose="020B0609020204030204" pitchFamily="49" charset="0"/>
              </a:rPr>
              <a:t>[a-zA-Z0-9_]</a:t>
            </a:r>
            <a:endParaRPr lang="it-IT" sz="1400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it-IT" sz="1400" dirty="0">
                <a:latin typeface="Consolas" panose="020B0609020204030204" pitchFamily="49" charset="0"/>
              </a:rPr>
              <a:t>= </a:t>
            </a:r>
            <a:r>
              <a:rPr lang="it-IT" sz="1400" dirty="0">
                <a:solidFill>
                  <a:schemeClr val="accent5"/>
                </a:solidFill>
                <a:latin typeface="Consolas" panose="020B0609020204030204" pitchFamily="49" charset="0"/>
              </a:rPr>
              <a:t>[^a-zA-Z0-9_]</a:t>
            </a:r>
            <a:endParaRPr lang="it-IT" sz="1400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7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2702-E0AB-4976-A52B-FFFA93DF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Links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D7C1E-E39B-4B05-87E0-412A8D7A9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hlinkClick r:id="rId2"/>
              </a:rPr>
              <a:t>https://regex101.com/</a:t>
            </a:r>
            <a:r>
              <a:rPr lang="it-IT"/>
              <a:t> </a:t>
            </a:r>
            <a:r>
              <a:rPr lang="it-IT">
                <a:sym typeface="Wingdings" panose="05000000000000000000" pitchFamily="2" charset="2"/>
              </a:rPr>
              <a:t> test online</a:t>
            </a:r>
          </a:p>
          <a:p>
            <a:r>
              <a:rPr lang="it-IT">
                <a:hlinkClick r:id="rId3"/>
              </a:rPr>
              <a:t>https://www.slideshare.net/nontster/regex-cheatsheet-8033854</a:t>
            </a:r>
            <a:r>
              <a:rPr lang="it-IT"/>
              <a:t> </a:t>
            </a:r>
            <a:r>
              <a:rPr lang="it-IT">
                <a:sym typeface="Wingdings" panose="05000000000000000000" pitchFamily="2" charset="2"/>
              </a:rPr>
              <a:t> cheat sheet</a:t>
            </a:r>
            <a:endParaRPr lang="it-IT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430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7F1B-3491-4C35-902F-81FE0E9C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Partiamo dalle cose semplici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89C72D-F6B1-4568-BC02-E1A7264AE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442171"/>
            <a:ext cx="10194871" cy="19736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C0C532-6C01-454A-B129-33A900AB90B7}"/>
              </a:ext>
            </a:extLst>
          </p:cNvPr>
          <p:cNvSpPr/>
          <p:nvPr/>
        </p:nvSpPr>
        <p:spPr>
          <a:xfrm>
            <a:off x="685801" y="5081680"/>
            <a:ext cx="355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https://regex101.com/r/gunoOW/1/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54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1AA4-BB97-4A22-A901-B7A6A8C0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1D1663-BEE7-4C19-AB6C-5010D95E9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667671"/>
            <a:ext cx="6839905" cy="1324160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8A51688-D2AA-4A42-8A25-A37EB9C97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310" y="1600987"/>
            <a:ext cx="3029373" cy="1457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376B2-929D-4470-AFDF-4357E74DC858}"/>
              </a:ext>
            </a:extLst>
          </p:cNvPr>
          <p:cNvSpPr txBox="1"/>
          <p:nvPr/>
        </p:nvSpPr>
        <p:spPr>
          <a:xfrm>
            <a:off x="685801" y="3264494"/>
            <a:ext cx="10396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/ci.o/   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ciao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ciro</a:t>
            </a:r>
            <a:r>
              <a:rPr lang="it-IT" dirty="0">
                <a:latin typeface="Consolas" panose="020B0609020204030204" pitchFamily="49" charset="0"/>
              </a:rPr>
              <a:t>          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cio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/ca..e..o/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cappello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cammello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cassetto</a:t>
            </a:r>
            <a:r>
              <a:rPr lang="it-IT" dirty="0">
                <a:latin typeface="Consolas" panose="020B0609020204030204" pitchFamily="49" charset="0"/>
              </a:rPr>
              <a:t>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cateto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/ma[ng]o/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mano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mago</a:t>
            </a:r>
            <a:r>
              <a:rPr lang="it-IT" dirty="0">
                <a:latin typeface="Consolas" panose="020B0609020204030204" pitchFamily="49" charset="0"/>
              </a:rPr>
              <a:t>          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mapo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mango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/to[^pr]o/</a:t>
            </a:r>
            <a:r>
              <a:rPr lang="it-IT" dirty="0">
                <a:latin typeface="Consolas" panose="020B0609020204030204" pitchFamily="49" charset="0"/>
              </a:rPr>
              <a:t>    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tono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tomo</a:t>
            </a:r>
            <a:r>
              <a:rPr lang="it-IT" dirty="0">
                <a:latin typeface="Consolas" panose="020B0609020204030204" pitchFamily="49" charset="0"/>
              </a:rPr>
              <a:t>          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topo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toro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/[A-Z][a-z]/</a:t>
            </a:r>
            <a:r>
              <a:rPr lang="it-IT" dirty="0">
                <a:latin typeface="Consolas" panose="020B0609020204030204" pitchFamily="49" charset="0"/>
              </a:rPr>
              <a:t>  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Cu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Pb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He</a:t>
            </a:r>
            <a:r>
              <a:rPr lang="it-IT" dirty="0">
                <a:latin typeface="Consolas" panose="020B0609020204030204" pitchFamily="49" charset="0"/>
              </a:rPr>
              <a:t>          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ma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SE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Boh</a:t>
            </a:r>
          </a:p>
          <a:p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/r.[dn][^oi]/</a:t>
            </a:r>
            <a:r>
              <a:rPr lang="it-IT" dirty="0">
                <a:latin typeface="Consolas" panose="020B0609020204030204" pitchFamily="49" charset="0"/>
              </a:rPr>
              <a:t> =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 rude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rane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r2d2</a:t>
            </a:r>
            <a:r>
              <a:rPr lang="it-IT" dirty="0">
                <a:latin typeface="Consolas" panose="020B0609020204030204" pitchFamily="49" charset="0"/>
              </a:rPr>
              <a:t>    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rido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rame</a:t>
            </a:r>
          </a:p>
          <a:p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3E75-9D73-4297-99A0-6C75A4D3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Quantificatori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5E3435-816F-48EA-8F4D-8CD5E9A44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338" y="1628475"/>
            <a:ext cx="6811326" cy="182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AF839-78F2-4AA3-8CB9-EB20F6A7B308}"/>
              </a:ext>
            </a:extLst>
          </p:cNvPr>
          <p:cNvSpPr txBox="1"/>
          <p:nvPr/>
        </p:nvSpPr>
        <p:spPr>
          <a:xfrm>
            <a:off x="786338" y="3537960"/>
            <a:ext cx="1039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/can*e/  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cae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cane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cannnnnne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/dogs?/  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dog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dogs</a:t>
            </a:r>
            <a:r>
              <a:rPr lang="it-IT" dirty="0">
                <a:latin typeface="Consolas" panose="020B0609020204030204" pitchFamily="49" charset="0"/>
              </a:rPr>
              <a:t>           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dogss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/tor+i/  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tori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torri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torrrri</a:t>
            </a:r>
            <a:r>
              <a:rPr lang="it-IT" dirty="0">
                <a:latin typeface="Consolas" panose="020B0609020204030204" pitchFamily="49" charset="0"/>
              </a:rPr>
              <a:t>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toi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/can{1,2}one/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canone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cannone</a:t>
            </a:r>
            <a:r>
              <a:rPr lang="it-IT" dirty="0">
                <a:latin typeface="Consolas" panose="020B0609020204030204" pitchFamily="49" charset="0"/>
              </a:rPr>
              <a:t>     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caone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cannnnone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/cia{3}o{4,}/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ciaaaoooo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ciaaaoooooooooo</a:t>
            </a:r>
            <a:r>
              <a:rPr lang="it-IT" dirty="0">
                <a:latin typeface="Consolas" panose="020B0609020204030204" pitchFamily="49" charset="0"/>
              </a:rPr>
              <a:t>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ciao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ciaaaooo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/[CH]?[0-9]{2,4}/  </a:t>
            </a:r>
            <a:r>
              <a:rPr lang="it-IT" dirty="0">
                <a:latin typeface="Consolas" panose="020B0609020204030204" pitchFamily="49" charset="0"/>
              </a:rPr>
              <a:t>=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 C14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H725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2019</a:t>
            </a:r>
            <a:r>
              <a:rPr lang="it-IT" dirty="0">
                <a:latin typeface="Consolas" panose="020B0609020204030204" pitchFamily="49" charset="0"/>
              </a:rPr>
              <a:t>            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i3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C4</a:t>
            </a:r>
          </a:p>
          <a:p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7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3E75-9D73-4297-99A0-6C75A4D3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Quantificatori greedy vs lazy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5E3435-816F-48EA-8F4D-8CD5E9A44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338" y="1628475"/>
            <a:ext cx="6811326" cy="182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AF839-78F2-4AA3-8CB9-EB20F6A7B308}"/>
              </a:ext>
            </a:extLst>
          </p:cNvPr>
          <p:cNvSpPr txBox="1"/>
          <p:nvPr/>
        </p:nvSpPr>
        <p:spPr>
          <a:xfrm>
            <a:off x="777792" y="3537960"/>
            <a:ext cx="10396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/b[an]</a:t>
            </a:r>
            <a:r>
              <a:rPr lang="it-IT" dirty="0">
                <a:solidFill>
                  <a:srgbClr val="C00000"/>
                </a:solidFill>
                <a:latin typeface="Consolas" panose="020B0609020204030204" pitchFamily="49" charset="0"/>
              </a:rPr>
              <a:t>+</a:t>
            </a:r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      </a:t>
            </a:r>
            <a:r>
              <a:rPr lang="it-IT" dirty="0">
                <a:latin typeface="Consolas" panose="020B0609020204030204" pitchFamily="49" charset="0"/>
              </a:rPr>
              <a:t>da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banana        </a:t>
            </a:r>
            <a:r>
              <a:rPr lang="it-IT" dirty="0">
                <a:latin typeface="Consolas" panose="020B0609020204030204" pitchFamily="49" charset="0"/>
              </a:rPr>
              <a:t>  estrae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banana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/b[an]</a:t>
            </a:r>
            <a:r>
              <a:rPr lang="it-IT" dirty="0">
                <a:solidFill>
                  <a:srgbClr val="C00000"/>
                </a:solidFill>
                <a:latin typeface="Consolas" panose="020B0609020204030204" pitchFamily="49" charset="0"/>
              </a:rPr>
              <a:t>+?</a:t>
            </a:r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     </a:t>
            </a:r>
            <a:r>
              <a:rPr lang="it-IT" dirty="0">
                <a:latin typeface="Consolas" panose="020B0609020204030204" pitchFamily="49" charset="0"/>
              </a:rPr>
              <a:t>da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banana</a:t>
            </a:r>
            <a:r>
              <a:rPr lang="it-IT" dirty="0">
                <a:latin typeface="Consolas" panose="020B0609020204030204" pitchFamily="49" charset="0"/>
              </a:rPr>
              <a:t>          estrae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ba</a:t>
            </a:r>
            <a:r>
              <a:rPr lang="it-IT" strike="sngStrike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nana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/m.</a:t>
            </a:r>
            <a:r>
              <a:rPr lang="it-IT" dirty="0">
                <a:solidFill>
                  <a:srgbClr val="C00000"/>
                </a:solidFill>
                <a:latin typeface="Consolas" panose="020B0609020204030204" pitchFamily="49" charset="0"/>
              </a:rPr>
              <a:t>*</a:t>
            </a:r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o/        </a:t>
            </a:r>
            <a:r>
              <a:rPr lang="it-IT" dirty="0">
                <a:latin typeface="Consolas" panose="020B0609020204030204" pitchFamily="49" charset="0"/>
              </a:rPr>
              <a:t>da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mazzo di fiori</a:t>
            </a:r>
            <a:r>
              <a:rPr lang="it-IT" dirty="0">
                <a:latin typeface="Consolas" panose="020B0609020204030204" pitchFamily="49" charset="0"/>
              </a:rPr>
              <a:t>  estrae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 mazzo di fio</a:t>
            </a:r>
            <a:r>
              <a:rPr lang="it-IT" strike="sngStrike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ri</a:t>
            </a:r>
            <a:endParaRPr lang="it-IT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/m.</a:t>
            </a:r>
            <a:r>
              <a:rPr lang="it-IT" dirty="0">
                <a:solidFill>
                  <a:srgbClr val="C00000"/>
                </a:solidFill>
                <a:latin typeface="Consolas" panose="020B0609020204030204" pitchFamily="49" charset="0"/>
              </a:rPr>
              <a:t>*?</a:t>
            </a:r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o/       </a:t>
            </a:r>
            <a:r>
              <a:rPr lang="it-IT" dirty="0">
                <a:latin typeface="Consolas" panose="020B0609020204030204" pitchFamily="49" charset="0"/>
              </a:rPr>
              <a:t>da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mazzo di fiori</a:t>
            </a:r>
            <a:r>
              <a:rPr lang="it-IT" dirty="0">
                <a:latin typeface="Consolas" panose="020B0609020204030204" pitchFamily="49" charset="0"/>
              </a:rPr>
              <a:t>  estrae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 mazzo</a:t>
            </a:r>
            <a:r>
              <a:rPr lang="it-IT" strike="sngStrike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di fiori</a:t>
            </a:r>
          </a:p>
        </p:txBody>
      </p:sp>
    </p:spTree>
    <p:extLst>
      <p:ext uri="{BB962C8B-B14F-4D97-AF65-F5344CB8AC3E}">
        <p14:creationId xmlns:p14="http://schemas.microsoft.com/office/powerpoint/2010/main" val="227287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7B15-FA09-42C4-AC10-B263AC66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E962A-9AE4-414A-87F5-F952074C0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719382"/>
            <a:ext cx="6849431" cy="838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CF870-9CE6-4F48-9899-BF1C85650874}"/>
              </a:ext>
            </a:extLst>
          </p:cNvPr>
          <p:cNvSpPr txBox="1"/>
          <p:nvPr/>
        </p:nvSpPr>
        <p:spPr>
          <a:xfrm>
            <a:off x="685801" y="2768937"/>
            <a:ext cx="10396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/A(NA){1,2}S/</a:t>
            </a:r>
            <a:r>
              <a:rPr lang="it-IT" dirty="0">
                <a:latin typeface="Consolas" panose="020B0609020204030204" pitchFamily="49" charset="0"/>
              </a:rPr>
              <a:t>       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ANAS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ANANAS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/([0-9]+-)*[0-9]+/  </a:t>
            </a:r>
            <a:r>
              <a:rPr lang="it-IT" dirty="0">
                <a:latin typeface="Consolas" panose="020B0609020204030204" pitchFamily="49" charset="0"/>
              </a:rPr>
              <a:t>=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 2019-03-05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42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1-2-3-4-5</a:t>
            </a:r>
          </a:p>
          <a:p>
            <a:r>
              <a:rPr lang="it-IT" dirty="0">
                <a:latin typeface="Consolas" panose="020B0609020204030204" pitchFamily="49" charset="0"/>
              </a:rPr>
              <a:t>Se non serve estrarre i gruppi o sostituirli, (▪) e (?:▪) fanno lo stesso</a:t>
            </a:r>
            <a:endParaRPr lang="it-IT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endParaRPr lang="it-IT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latin typeface="Consolas" panose="020B0609020204030204" pitchFamily="49" charset="0"/>
              </a:rPr>
              <a:t>Con le sostituzioni, solo i gruppi (▪) hanno una posizione</a:t>
            </a:r>
          </a:p>
          <a:p>
            <a:r>
              <a:rPr lang="it-IT" dirty="0">
                <a:latin typeface="Consolas" panose="020B0609020204030204" pitchFamily="49" charset="0"/>
              </a:rPr>
              <a:t>.replace</a:t>
            </a:r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(/([a-z]+)_([a-z]+)/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$2 $1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it-IT" dirty="0">
                <a:latin typeface="Consolas" panose="020B0609020204030204" pitchFamily="49" charset="0"/>
              </a:rPr>
              <a:t>)  trasforma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id_test  </a:t>
            </a:r>
            <a:r>
              <a:rPr lang="it-IT" dirty="0">
                <a:latin typeface="Consolas" panose="020B0609020204030204" pitchFamily="49" charset="0"/>
              </a:rPr>
              <a:t>in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test id</a:t>
            </a:r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latin typeface="Consolas" panose="020B0609020204030204" pitchFamily="49" charset="0"/>
              </a:rPr>
              <a:t>.replace(</a:t>
            </a:r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/b(an?)+/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$1s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it-IT" dirty="0">
                <a:latin typeface="Consolas" panose="020B0609020204030204" pitchFamily="49" charset="0"/>
              </a:rPr>
              <a:t>)              trasforma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banana   </a:t>
            </a:r>
            <a:r>
              <a:rPr lang="it-IT" dirty="0">
                <a:latin typeface="Consolas" panose="020B0609020204030204" pitchFamily="49" charset="0"/>
              </a:rPr>
              <a:t>in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as</a:t>
            </a:r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latin typeface="Consolas" panose="020B0609020204030204" pitchFamily="49" charset="0"/>
              </a:rPr>
              <a:t>.replace(</a:t>
            </a:r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/b((?:an?)+)/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$1s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it-IT" dirty="0">
                <a:latin typeface="Consolas" panose="020B0609020204030204" pitchFamily="49" charset="0"/>
              </a:rPr>
              <a:t>)          trasforma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banana   </a:t>
            </a:r>
            <a:r>
              <a:rPr lang="it-IT" dirty="0">
                <a:latin typeface="Consolas" panose="020B0609020204030204" pitchFamily="49" charset="0"/>
              </a:rPr>
              <a:t>in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ananas</a:t>
            </a:r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4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67A0-756D-4AC5-85F3-3C09FCAD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Questo o quello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050B77-A939-4B68-95AB-F88D0DAFB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719522"/>
            <a:ext cx="6878010" cy="752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7D48F-58F7-448B-93A2-623FA2F54E3C}"/>
              </a:ext>
            </a:extLst>
          </p:cNvPr>
          <p:cNvSpPr txBox="1"/>
          <p:nvPr/>
        </p:nvSpPr>
        <p:spPr>
          <a:xfrm>
            <a:off x="685801" y="2871487"/>
            <a:ext cx="1039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/sole|neve/           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sole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neve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/[xy]|[^a-z]/            </a:t>
            </a:r>
            <a:r>
              <a:rPr lang="it-IT" dirty="0">
                <a:latin typeface="Consolas" panose="020B0609020204030204" pitchFamily="49" charset="0"/>
              </a:rPr>
              <a:t>=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 x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y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9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*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#</a:t>
            </a:r>
            <a:r>
              <a:rPr lang="it-IT" dirty="0">
                <a:latin typeface="Consolas" panose="020B0609020204030204" pitchFamily="49" charset="0"/>
              </a:rPr>
              <a:t>    &lt;&gt;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b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c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z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/(las|(mon|cas)t)agna/ 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lasagna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montagna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castagna</a:t>
            </a:r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/[1-9]|[12][0-9]|3[01]/  </a:t>
            </a:r>
            <a:r>
              <a:rPr lang="it-IT" dirty="0">
                <a:latin typeface="Consolas" panose="020B0609020204030204" pitchFamily="49" charset="0"/>
              </a:rPr>
              <a:t>=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2</a:t>
            </a:r>
            <a:r>
              <a:rPr lang="it-IT" dirty="0">
                <a:latin typeface="Consolas" panose="020B0609020204030204" pitchFamily="49" charset="0"/>
              </a:rPr>
              <a:t>,...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9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10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11</a:t>
            </a:r>
            <a:r>
              <a:rPr lang="it-IT" dirty="0">
                <a:latin typeface="Consolas" panose="020B0609020204030204" pitchFamily="49" charset="0"/>
              </a:rPr>
              <a:t>,...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29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30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31</a:t>
            </a:r>
          </a:p>
          <a:p>
            <a:endParaRPr lang="it-IT" strike="sngStrike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latin typeface="Consolas" panose="020B0609020204030204" pitchFamily="49" charset="0"/>
              </a:rPr>
              <a:t>N.B.: di solito usare un’espressione regolare per validare un range numerico più complicato di «numeri di una o due cifre» è una </a:t>
            </a:r>
            <a:r>
              <a:rPr lang="it-IT" b="1" u="sng" dirty="0">
                <a:latin typeface="Consolas" panose="020B0609020204030204" pitchFamily="49" charset="0"/>
              </a:rPr>
              <a:t>pessima</a:t>
            </a:r>
            <a:r>
              <a:rPr lang="it-IT" dirty="0">
                <a:latin typeface="Consolas" panose="020B0609020204030204" pitchFamily="49" charset="0"/>
              </a:rPr>
              <a:t> idea</a:t>
            </a:r>
            <a:endParaRPr lang="it-IT" u="sng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5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E462-70C0-4F1C-A1A4-E6247B07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Solo se (prima|dopo) (non)? c’è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90BA5E-C239-4C6F-B703-965E56030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633788"/>
            <a:ext cx="6820852" cy="1505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68C2FC-4681-4676-94AA-0893C0E6FA3F}"/>
              </a:ext>
            </a:extLst>
          </p:cNvPr>
          <p:cNvSpPr txBox="1"/>
          <p:nvPr/>
        </p:nvSpPr>
        <p:spPr>
          <a:xfrm>
            <a:off x="685801" y="3256047"/>
            <a:ext cx="1039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/sol(?=[io])/    </a:t>
            </a:r>
            <a:r>
              <a:rPr lang="it-IT" dirty="0">
                <a:latin typeface="Consolas" panose="020B0609020204030204" pitchFamily="49" charset="0"/>
              </a:rPr>
              <a:t>trova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sol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it-IT" dirty="0">
                <a:latin typeface="Consolas" panose="020B0609020204030204" pitchFamily="49" charset="0"/>
              </a:rPr>
              <a:t> dentro 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sol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i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sol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o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it-IT" dirty="0">
                <a:latin typeface="Consolas" panose="020B0609020204030204" pitchFamily="49" charset="0"/>
              </a:rPr>
              <a:t>ma non dentro 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soldi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mi fa sol</a:t>
            </a: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/sol(?![io])/    </a:t>
            </a:r>
            <a:r>
              <a:rPr lang="it-IT" dirty="0">
                <a:latin typeface="Consolas" panose="020B0609020204030204" pitchFamily="49" charset="0"/>
              </a:rPr>
              <a:t>viceversa: non in  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soli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solo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it-IT" dirty="0">
                <a:latin typeface="Consolas" panose="020B0609020204030204" pitchFamily="49" charset="0"/>
              </a:rPr>
              <a:t>ma invece in 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soldi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mi fa sol</a:t>
            </a:r>
          </a:p>
          <a:p>
            <a:endParaRPr lang="it-IT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/(?&lt;=Q)[1-4]/   </a:t>
            </a:r>
            <a:r>
              <a:rPr lang="it-IT" dirty="0">
                <a:latin typeface="Consolas" panose="020B0609020204030204" pitchFamily="49" charset="0"/>
              </a:rPr>
              <a:t>trova i numeri (non la Q) in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Q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Q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4</a:t>
            </a:r>
            <a:r>
              <a:rPr lang="it-IT" dirty="0">
                <a:latin typeface="Consolas" panose="020B0609020204030204" pitchFamily="49" charset="0"/>
              </a:rPr>
              <a:t>, ma non in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i3</a:t>
            </a:r>
            <a:r>
              <a:rPr lang="it-IT" dirty="0">
                <a:latin typeface="Consolas" panose="020B0609020204030204" pitchFamily="49" charset="0"/>
              </a:rPr>
              <a:t>, 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</a:p>
          <a:p>
            <a:endParaRPr lang="it-IT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chemeClr val="accent5"/>
                </a:solidFill>
                <a:latin typeface="Consolas" panose="020B0609020204030204" pitchFamily="49" charset="0"/>
              </a:rPr>
              <a:t>/(?&lt;!0)0/       </a:t>
            </a:r>
            <a:r>
              <a:rPr lang="it-IT" dirty="0">
                <a:latin typeface="Consolas" panose="020B0609020204030204" pitchFamily="49" charset="0"/>
              </a:rPr>
              <a:t>trova il primo 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it-IT" dirty="0">
                <a:latin typeface="Consolas" panose="020B0609020204030204" pitchFamily="49" charset="0"/>
              </a:rPr>
              <a:t> in ogni sequenza di uno o più «0»:</a:t>
            </a:r>
          </a:p>
          <a:p>
            <a:r>
              <a:rPr lang="it-IT" dirty="0">
                <a:latin typeface="Consolas" panose="020B0609020204030204" pitchFamily="49" charset="0"/>
              </a:rPr>
              <a:t>                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5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1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15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1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00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.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0000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 3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4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it-IT" dirty="0">
                <a:solidFill>
                  <a:srgbClr val="0070C0"/>
                </a:solidFill>
                <a:latin typeface="Consolas" panose="020B0609020204030204" pitchFamily="49" charset="0"/>
              </a:rPr>
              <a:t>5</a:t>
            </a:r>
            <a:r>
              <a:rPr lang="it-IT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it-IT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8946C1-BC12-44B5-BC19-50EEB174FB6D}"/>
              </a:ext>
            </a:extLst>
          </p:cNvPr>
          <p:cNvSpPr/>
          <p:nvPr/>
        </p:nvSpPr>
        <p:spPr>
          <a:xfrm>
            <a:off x="5380040" y="3299745"/>
            <a:ext cx="414008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039647-9CE4-44A5-99E0-A11AC411521F}"/>
              </a:ext>
            </a:extLst>
          </p:cNvPr>
          <p:cNvSpPr/>
          <p:nvPr/>
        </p:nvSpPr>
        <p:spPr>
          <a:xfrm>
            <a:off x="6130184" y="3299745"/>
            <a:ext cx="414008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1EC8AA-C097-490C-A7BF-4031E7C5C47E}"/>
              </a:ext>
            </a:extLst>
          </p:cNvPr>
          <p:cNvSpPr/>
          <p:nvPr/>
        </p:nvSpPr>
        <p:spPr>
          <a:xfrm>
            <a:off x="6550832" y="4142454"/>
            <a:ext cx="131979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199D90-50D7-47DD-AFAA-4CE2878FB3AD}"/>
              </a:ext>
            </a:extLst>
          </p:cNvPr>
          <p:cNvSpPr/>
          <p:nvPr/>
        </p:nvSpPr>
        <p:spPr>
          <a:xfrm>
            <a:off x="7053725" y="4142454"/>
            <a:ext cx="131979" cy="25851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301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1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7030A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1449</TotalTime>
  <Words>768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Consolas</vt:lpstr>
      <vt:lpstr>Impact</vt:lpstr>
      <vt:lpstr>Main Event</vt:lpstr>
      <vt:lpstr>Reg.ex. Senza paura</vt:lpstr>
      <vt:lpstr>Links</vt:lpstr>
      <vt:lpstr>Partiamo dalle cose semplici</vt:lpstr>
      <vt:lpstr>Gruppi</vt:lpstr>
      <vt:lpstr>Quantificatori</vt:lpstr>
      <vt:lpstr>Quantificatori greedy vs lazy</vt:lpstr>
      <vt:lpstr>Gruppi</vt:lpstr>
      <vt:lpstr>Questo o quello</vt:lpstr>
      <vt:lpstr>Solo se (prima|dopo) (non)? c’è</vt:lpstr>
      <vt:lpstr>Ancore</vt:lpstr>
      <vt:lpstr>Caratteri speciali</vt:lpstr>
      <vt:lpstr>Gruppi frequenti: scorciatoie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RegEx</dc:title>
  <dc:creator>Salvi Damiano</dc:creator>
  <cp:lastModifiedBy>Salvi Damiano</cp:lastModifiedBy>
  <cp:revision>25</cp:revision>
  <dcterms:created xsi:type="dcterms:W3CDTF">2019-02-20T11:43:22Z</dcterms:created>
  <dcterms:modified xsi:type="dcterms:W3CDTF">2019-03-05T10:32:30Z</dcterms:modified>
</cp:coreProperties>
</file>