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08" r:id="rId2"/>
    <p:sldMasterId id="2147483672" r:id="rId3"/>
    <p:sldMasterId id="2147483684" r:id="rId4"/>
  </p:sldMasterIdLst>
  <p:handoutMasterIdLst>
    <p:handoutMasterId r:id="rId31"/>
  </p:handoutMasterIdLst>
  <p:sldIdLst>
    <p:sldId id="256" r:id="rId5"/>
    <p:sldId id="258" r:id="rId6"/>
    <p:sldId id="303" r:id="rId7"/>
    <p:sldId id="304" r:id="rId8"/>
    <p:sldId id="264" r:id="rId9"/>
    <p:sldId id="287" r:id="rId10"/>
    <p:sldId id="276" r:id="rId11"/>
    <p:sldId id="301" r:id="rId12"/>
    <p:sldId id="285" r:id="rId13"/>
    <p:sldId id="278" r:id="rId14"/>
    <p:sldId id="277" r:id="rId15"/>
    <p:sldId id="294" r:id="rId16"/>
    <p:sldId id="288" r:id="rId17"/>
    <p:sldId id="299" r:id="rId18"/>
    <p:sldId id="305" r:id="rId19"/>
    <p:sldId id="307" r:id="rId20"/>
    <p:sldId id="300" r:id="rId21"/>
    <p:sldId id="284" r:id="rId22"/>
    <p:sldId id="281" r:id="rId23"/>
    <p:sldId id="308" r:id="rId24"/>
    <p:sldId id="290" r:id="rId25"/>
    <p:sldId id="297" r:id="rId26"/>
    <p:sldId id="296" r:id="rId27"/>
    <p:sldId id="293" r:id="rId28"/>
    <p:sldId id="263" r:id="rId29"/>
    <p:sldId id="262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EFD485"/>
    <a:srgbClr val="0B7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4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8BE3D86-4CD7-F31D-54B6-EE995848C4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268F4FE-A203-8B8F-CC9E-A2DCEF75E9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74DD2-8E53-470B-8646-02BB9552BE22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51FBA9-2186-3F38-F1ED-F34B57E89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969695-C27F-4316-765E-65C28A027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BB95B-02C2-41BB-A9B7-DDBB724675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928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1AC213-F388-4E21-98C4-36E6E89F2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776" y="1600200"/>
            <a:ext cx="11205921" cy="2387600"/>
          </a:xfrm>
        </p:spPr>
        <p:txBody>
          <a:bodyPr anchor="ctr"/>
          <a:lstStyle>
            <a:lvl1pPr algn="ctr">
              <a:defRPr sz="4400"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16E0C6-E17F-4FDB-8980-765ACC03A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775" y="4344194"/>
            <a:ext cx="1120592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79011E-D390-43E9-A2A7-33EA50B3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52116E-899F-443D-9DAC-ADEC644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974020F4-9E0A-40BD-8784-A68D91CBF059}"/>
              </a:ext>
            </a:extLst>
          </p:cNvPr>
          <p:cNvSpPr txBox="1">
            <a:spLocks/>
          </p:cNvSpPr>
          <p:nvPr userDrawn="1"/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rgbClr val="3B3838"/>
                </a:solidFill>
              </a:rPr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107881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3D8386C-D3E1-4E69-B768-5BEB28C40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53797" y="1554479"/>
            <a:ext cx="2628900" cy="4622484"/>
          </a:xfrm>
        </p:spPr>
        <p:txBody>
          <a:bodyPr vert="eaVert"/>
          <a:lstStyle>
            <a:lvl1pPr>
              <a:defRPr>
                <a:solidFill>
                  <a:srgbClr val="0B78B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40F96A-A1E5-4D89-80FC-898C746D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9793" y="1554479"/>
            <a:ext cx="7534003" cy="462248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61DD45-3A69-404E-8FF2-1C4D2905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03782C-43DE-45B5-A0FE-964602A9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9EE02F72-0479-433E-8790-EFB53CB0BF09}"/>
              </a:ext>
            </a:extLst>
          </p:cNvPr>
          <p:cNvSpPr txBox="1">
            <a:spLocks/>
          </p:cNvSpPr>
          <p:nvPr userDrawn="1"/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/>
              <a:t>Fare clic per modificare lo stile del titolo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309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">
    <p:bg>
      <p:bgPr>
        <a:solidFill>
          <a:srgbClr val="E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0A40383-6BE9-4A38-84CE-E391022B5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2" y="727916"/>
            <a:ext cx="11128896" cy="5814413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4" name="Segnaposto titolo 1">
            <a:extLst>
              <a:ext uri="{FF2B5EF4-FFF2-40B4-BE49-F238E27FC236}">
                <a16:creationId xmlns:a16="http://schemas.microsoft.com/office/drawing/2014/main" id="{A6C10EFC-5B15-4541-BF67-29984B125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0047" y="315671"/>
            <a:ext cx="9261565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76533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1AC213-F388-4E21-98C4-36E6E89F2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00200"/>
            <a:ext cx="10258698" cy="2387600"/>
          </a:xfrm>
        </p:spPr>
        <p:txBody>
          <a:bodyPr anchor="ctr"/>
          <a:lstStyle>
            <a:lvl1pPr algn="ctr">
              <a:defRPr sz="4400"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16E0C6-E17F-4FDB-8980-765ACC03A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344194"/>
            <a:ext cx="102586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79011E-D390-43E9-A2A7-33EA50B3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52116E-899F-443D-9DAC-ADEC644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974020F4-9E0A-40BD-8784-A68D91CBF059}"/>
              </a:ext>
            </a:extLst>
          </p:cNvPr>
          <p:cNvSpPr txBox="1">
            <a:spLocks/>
          </p:cNvSpPr>
          <p:nvPr userDrawn="1"/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/>
              <a:t>Fare clic per modificare lo stile del titolo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802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4B6594-436E-4CB3-AD0B-3DF1CF785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579950-EAE6-44C5-8A5A-B17F721D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6E3443-EB60-437C-AB50-5D4C8148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0965ADC6-875C-482E-A5A7-491A1C44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607773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0E1D9-830C-42E5-B43B-29DB0C74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1736726"/>
            <a:ext cx="1016290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591FCF-D95B-487B-A7A1-F791F33EB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9794" y="4596754"/>
            <a:ext cx="10162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098EBC-55A3-4699-8138-556E5BB6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5592B-641A-418A-A3A0-1A3EA60A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8C1A526D-BDB6-48B9-BE01-73554F395FF1}"/>
              </a:ext>
            </a:extLst>
          </p:cNvPr>
          <p:cNvSpPr txBox="1">
            <a:spLocks/>
          </p:cNvSpPr>
          <p:nvPr userDrawn="1"/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rgbClr val="3B3838"/>
                </a:solidFill>
              </a:rPr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42912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DB07BF-6C79-4467-ACB1-0767E3771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7193" y="1825625"/>
            <a:ext cx="4713052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3F5DFD-F0C1-4DC6-875A-D8417FB42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7189" y="1825625"/>
            <a:ext cx="4885508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55D52C-1AD6-485F-97E2-A18AE2C9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6CB1CD-EEE9-47F1-B168-D7DCFBDB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B915A429-AA51-465F-99BF-0EDBF7ED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60224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A0B334-5A2E-420D-B34F-0C59C82F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9795" y="1681163"/>
            <a:ext cx="48724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888714-BC9E-4F0C-9BCB-271CD43D7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9795" y="2505075"/>
            <a:ext cx="4872446" cy="368458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9DBCF60-51E3-49AF-B7E7-0E0D5D215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0251" y="1681163"/>
            <a:ext cx="48724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EE61DC-AAA5-4E2D-BF46-D00329A5C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0251" y="2505075"/>
            <a:ext cx="4872446" cy="368458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AF0436-58B6-47F6-8E11-84D919C7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CE0F1DC-C34B-4F16-A8A1-59B2D4B6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FF69F79A-A6ED-473E-82AC-E596A5C3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4241675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497BDC-F780-482A-B00D-623003EB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F9F76F-F710-4222-8AE8-D8EF547F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titolo 1">
            <a:extLst>
              <a:ext uri="{FF2B5EF4-FFF2-40B4-BE49-F238E27FC236}">
                <a16:creationId xmlns:a16="http://schemas.microsoft.com/office/drawing/2014/main" id="{5F8448A6-BA0D-48F5-901B-CA9C0E89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3167688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2777D80-3793-46C5-9B6B-BF992CAF3CCE}"/>
              </a:ext>
            </a:extLst>
          </p:cNvPr>
          <p:cNvSpPr/>
          <p:nvPr userDrawn="1"/>
        </p:nvSpPr>
        <p:spPr>
          <a:xfrm>
            <a:off x="0" y="6195216"/>
            <a:ext cx="12192000" cy="662783"/>
          </a:xfrm>
          <a:prstGeom prst="rect">
            <a:avLst/>
          </a:prstGeom>
          <a:solidFill>
            <a:srgbClr val="EFD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A4FEEB-698F-4425-B0B5-04B44DD2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#AzureDayRome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08C588-861E-4776-BAF7-1915498C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C7F748ED-3297-4773-9955-327DA3AD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3179626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77963-0FD6-4635-A1A8-B7BCF35F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1587657"/>
            <a:ext cx="3932237" cy="888865"/>
          </a:xfrm>
        </p:spPr>
        <p:txBody>
          <a:bodyPr anchor="b"/>
          <a:lstStyle>
            <a:lvl1pPr>
              <a:defRPr sz="3200">
                <a:solidFill>
                  <a:srgbClr val="3B3838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6285E0-D2CF-45EC-824F-708C57150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097" y="1587657"/>
            <a:ext cx="5943600" cy="454496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85BD09-F8F1-4CF7-88B9-307E74D0B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9794" y="2880880"/>
            <a:ext cx="3932237" cy="32517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0B2838-7774-49C1-8FBD-409204B2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9A51A0-997F-4635-8FEA-B4232644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88C52628-7CD8-4B9E-85F2-AA6D0F451AE1}"/>
              </a:ext>
            </a:extLst>
          </p:cNvPr>
          <p:cNvSpPr txBox="1">
            <a:spLocks/>
          </p:cNvSpPr>
          <p:nvPr userDrawn="1"/>
        </p:nvSpPr>
        <p:spPr>
          <a:xfrm>
            <a:off x="1463039" y="18255"/>
            <a:ext cx="107289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/>
              <a:t>Fare clic per modificare lo stile del titolo </a:t>
            </a:r>
            <a:endParaRPr lang="it-IT" dirty="0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3F1D8162-967F-491C-8075-478356124555}"/>
              </a:ext>
            </a:extLst>
          </p:cNvPr>
          <p:cNvSpPr txBox="1">
            <a:spLocks/>
          </p:cNvSpPr>
          <p:nvPr userDrawn="1"/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rgbClr val="3B3838"/>
                </a:solidFill>
              </a:rPr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68869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4B6594-436E-4CB3-AD0B-3DF1CF785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579950-EAE6-44C5-8A5A-B17F721D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6E3443-EB60-437C-AB50-5D4C8148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0965ADC6-875C-482E-A5A7-491A1C44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1015115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5C9793-0D22-47FF-B7AF-15663D5A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1515291"/>
            <a:ext cx="3932237" cy="1031965"/>
          </a:xfrm>
        </p:spPr>
        <p:txBody>
          <a:bodyPr anchor="b"/>
          <a:lstStyle>
            <a:lvl1pPr>
              <a:defRPr sz="3200">
                <a:solidFill>
                  <a:srgbClr val="3B3838"/>
                </a:solidFill>
                <a:latin typeface="+mn-lt"/>
              </a:defRPr>
            </a:lvl1pPr>
          </a:lstStyle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CCCD409-2A98-495F-9E05-476EDBD28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69725" y="1515291"/>
            <a:ext cx="5812971" cy="43457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9D9E80-627A-4D17-9029-E14C8D645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9793" y="2761388"/>
            <a:ext cx="3932237" cy="3099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802470-52B8-47E4-BB8D-82F7917C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AF4365-DBFC-499C-9A07-D4D2E10D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0BE16406-DCB4-4984-8046-F9EFFF081186}"/>
              </a:ext>
            </a:extLst>
          </p:cNvPr>
          <p:cNvSpPr txBox="1">
            <a:spLocks/>
          </p:cNvSpPr>
          <p:nvPr userDrawn="1"/>
        </p:nvSpPr>
        <p:spPr>
          <a:xfrm>
            <a:off x="1463039" y="18255"/>
            <a:ext cx="107289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Fare clic per modificare lo stile del titolo 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E5B1B50D-5827-411C-8C68-4B6FEA76FB11}"/>
              </a:ext>
            </a:extLst>
          </p:cNvPr>
          <p:cNvSpPr txBox="1">
            <a:spLocks/>
          </p:cNvSpPr>
          <p:nvPr userDrawn="1"/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rgbClr val="3B3838"/>
                </a:solidFill>
              </a:rPr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386794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76DF86-3239-4301-B70B-A13C8ABA8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96C9C4-33F1-4020-8250-3D1B97B5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D5C8DC-1645-450C-9B4E-D669ED3C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A3481035-E8B5-4DD5-8880-5DE2CCEC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13287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3D8386C-D3E1-4E69-B768-5BEB28C40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53797" y="1554479"/>
            <a:ext cx="2628900" cy="4622484"/>
          </a:xfrm>
        </p:spPr>
        <p:txBody>
          <a:bodyPr vert="eaVert"/>
          <a:lstStyle>
            <a:lvl1pPr>
              <a:defRPr>
                <a:solidFill>
                  <a:srgbClr val="3B3838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40F96A-A1E5-4D89-80FC-898C746D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9793" y="1554479"/>
            <a:ext cx="7534003" cy="462248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61DD45-3A69-404E-8FF2-1C4D2905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03782C-43DE-45B5-A0FE-964602A9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9EE02F72-0479-433E-8790-EFB53CB0BF09}"/>
              </a:ext>
            </a:extLst>
          </p:cNvPr>
          <p:cNvSpPr txBox="1">
            <a:spLocks/>
          </p:cNvSpPr>
          <p:nvPr userDrawn="1"/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rgbClr val="3B3838"/>
                </a:solidFill>
              </a:rPr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1762056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1AC213-F388-4E21-98C4-36E6E89F2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5633" y="1600200"/>
            <a:ext cx="9157063" cy="2387600"/>
          </a:xfrm>
        </p:spPr>
        <p:txBody>
          <a:bodyPr anchor="ctr"/>
          <a:lstStyle>
            <a:lvl1pPr algn="ctr">
              <a:defRPr sz="4400"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16E0C6-E17F-4FDB-8980-765ACC03A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634" y="4344194"/>
            <a:ext cx="91570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79011E-D390-43E9-A2A7-33EA50B3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52116E-899F-443D-9DAC-ADEC644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974020F4-9E0A-40BD-8784-A68D91CBF059}"/>
              </a:ext>
            </a:extLst>
          </p:cNvPr>
          <p:cNvSpPr txBox="1">
            <a:spLocks/>
          </p:cNvSpPr>
          <p:nvPr userDrawn="1"/>
        </p:nvSpPr>
        <p:spPr>
          <a:xfrm>
            <a:off x="2625633" y="316559"/>
            <a:ext cx="9157064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rgbClr val="3B3838"/>
                </a:solidFill>
              </a:rPr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65895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4B6594-436E-4CB3-AD0B-3DF1CF785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579950-EAE6-44C5-8A5A-B17F721D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6E3443-EB60-437C-AB50-5D4C8148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0965ADC6-875C-482E-A5A7-491A1C44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634" y="316559"/>
            <a:ext cx="915706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259738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0E1D9-830C-42E5-B43B-29DB0C74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634" y="1736726"/>
            <a:ext cx="91570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591FCF-D95B-487B-A7A1-F791F33EB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5634" y="4596754"/>
            <a:ext cx="91570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098EBC-55A3-4699-8138-556E5BB6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5592B-641A-418A-A3A0-1A3EA60A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8C1A526D-BDB6-48B9-BE01-73554F395FF1}"/>
              </a:ext>
            </a:extLst>
          </p:cNvPr>
          <p:cNvSpPr txBox="1">
            <a:spLocks/>
          </p:cNvSpPr>
          <p:nvPr userDrawn="1"/>
        </p:nvSpPr>
        <p:spPr>
          <a:xfrm>
            <a:off x="2625634" y="316559"/>
            <a:ext cx="915706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rgbClr val="3B3838"/>
                </a:solidFill>
              </a:rPr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24683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DB07BF-6C79-4467-ACB1-0767E3771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5634" y="1835513"/>
            <a:ext cx="4323805" cy="43513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3F5DFD-F0C1-4DC6-875A-D8417FB42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8891" y="1825625"/>
            <a:ext cx="4323805" cy="43513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55D52C-1AD6-485F-97E2-A18AE2C9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6CB1CD-EEE9-47F1-B168-D7DCFBDB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B915A429-AA51-465F-99BF-0EDBF7ED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634" y="316559"/>
            <a:ext cx="915706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245870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A0B334-5A2E-420D-B34F-0C59C82F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5634" y="1664155"/>
            <a:ext cx="41931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888714-BC9E-4F0C-9BCB-271CD43D7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25633" y="2527640"/>
            <a:ext cx="4193179" cy="368458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9DBCF60-51E3-49AF-B7E7-0E0D5D215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89519" y="1681163"/>
            <a:ext cx="41931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EE61DC-AAA5-4E2D-BF46-D00329A5C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89519" y="2505075"/>
            <a:ext cx="4193177" cy="368458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AF0436-58B6-47F6-8E11-84D919C7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CE0F1DC-C34B-4F16-A8A1-59B2D4B6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FF69F79A-A6ED-473E-82AC-E596A5C3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633" y="316559"/>
            <a:ext cx="9157064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900309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497BDC-F780-482A-B00D-623003EB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F9F76F-F710-4222-8AE8-D8EF547F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titolo 1">
            <a:extLst>
              <a:ext uri="{FF2B5EF4-FFF2-40B4-BE49-F238E27FC236}">
                <a16:creationId xmlns:a16="http://schemas.microsoft.com/office/drawing/2014/main" id="{5F8448A6-BA0D-48F5-901B-CA9C0E89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634" y="316559"/>
            <a:ext cx="915706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723520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A4FEEB-698F-4425-B0B5-04B44DD2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08C588-861E-4776-BAF7-1915498C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C7F748ED-3297-4773-9955-327DA3AD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634" y="316559"/>
            <a:ext cx="915706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7281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0E1D9-830C-42E5-B43B-29DB0C74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6" y="1736726"/>
            <a:ext cx="1120592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591FCF-D95B-487B-A7A1-F791F33EB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776" y="4596754"/>
            <a:ext cx="112059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098EBC-55A3-4699-8138-556E5BB6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5592B-641A-418A-A3A0-1A3EA60A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8C1A526D-BDB6-48B9-BE01-73554F395FF1}"/>
              </a:ext>
            </a:extLst>
          </p:cNvPr>
          <p:cNvSpPr txBox="1">
            <a:spLocks/>
          </p:cNvSpPr>
          <p:nvPr userDrawn="1"/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rgbClr val="3B3838"/>
                </a:solidFill>
              </a:rPr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526841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77963-0FD6-4635-A1A8-B7BCF35F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634" y="1587657"/>
            <a:ext cx="3592286" cy="888865"/>
          </a:xfrm>
        </p:spPr>
        <p:txBody>
          <a:bodyPr anchor="b"/>
          <a:lstStyle>
            <a:lvl1pPr>
              <a:defRPr sz="3200">
                <a:solidFill>
                  <a:srgbClr val="3B3838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6285E0-D2CF-45EC-824F-708C57150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9971" y="1587657"/>
            <a:ext cx="5142726" cy="454496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85BD09-F8F1-4CF7-88B9-307E74D0B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5634" y="2874869"/>
            <a:ext cx="3592286" cy="32517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0B2838-7774-49C1-8FBD-409204B2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9A51A0-997F-4635-8FEA-B4232644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3F1D8162-967F-491C-8075-478356124555}"/>
              </a:ext>
            </a:extLst>
          </p:cNvPr>
          <p:cNvSpPr txBox="1">
            <a:spLocks/>
          </p:cNvSpPr>
          <p:nvPr userDrawn="1"/>
        </p:nvSpPr>
        <p:spPr>
          <a:xfrm>
            <a:off x="2625634" y="316559"/>
            <a:ext cx="915706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rgbClr val="3B3838"/>
                </a:solidFill>
              </a:rPr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819150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5C9793-0D22-47FF-B7AF-15663D5A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635" y="1481773"/>
            <a:ext cx="3470366" cy="1031965"/>
          </a:xfrm>
        </p:spPr>
        <p:txBody>
          <a:bodyPr anchor="b"/>
          <a:lstStyle>
            <a:lvl1pPr>
              <a:defRPr sz="3200">
                <a:solidFill>
                  <a:srgbClr val="3B3838"/>
                </a:solidFill>
                <a:latin typeface="+mn-lt"/>
              </a:defRPr>
            </a:lvl1pPr>
          </a:lstStyle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CCCD409-2A98-495F-9E05-476EDBD28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09807" y="1481773"/>
            <a:ext cx="5172890" cy="4379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9D9E80-627A-4D17-9029-E14C8D645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5635" y="2740387"/>
            <a:ext cx="3470366" cy="3099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802470-52B8-47E4-BB8D-82F7917C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AF4365-DBFC-499C-9A07-D4D2E10D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E5B1B50D-5827-411C-8C68-4B6FEA76FB11}"/>
              </a:ext>
            </a:extLst>
          </p:cNvPr>
          <p:cNvSpPr txBox="1">
            <a:spLocks/>
          </p:cNvSpPr>
          <p:nvPr userDrawn="1"/>
        </p:nvSpPr>
        <p:spPr>
          <a:xfrm>
            <a:off x="2625634" y="316559"/>
            <a:ext cx="915706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rgbClr val="3B3838"/>
                </a:solidFill>
              </a:rPr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1392561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76DF86-3239-4301-B70B-A13C8ABA8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96C9C4-33F1-4020-8250-3D1B97B5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D5C8DC-1645-450C-9B4E-D669ED3C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A3481035-E8B5-4DD5-8880-5DE2CCEC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634" y="316559"/>
            <a:ext cx="915706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038124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3D8386C-D3E1-4E69-B768-5BEB28C40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53797" y="1554479"/>
            <a:ext cx="2628900" cy="4622484"/>
          </a:xfrm>
        </p:spPr>
        <p:txBody>
          <a:bodyPr vert="eaVert"/>
          <a:lstStyle>
            <a:lvl1pPr>
              <a:defRPr>
                <a:solidFill>
                  <a:srgbClr val="3B3838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40F96A-A1E5-4D89-80FC-898C746D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25634" y="1554479"/>
            <a:ext cx="6528164" cy="462248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61DD45-3A69-404E-8FF2-1C4D2905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03782C-43DE-45B5-A0FE-964602A9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9EE02F72-0479-433E-8790-EFB53CB0BF09}"/>
              </a:ext>
            </a:extLst>
          </p:cNvPr>
          <p:cNvSpPr txBox="1">
            <a:spLocks/>
          </p:cNvSpPr>
          <p:nvPr userDrawn="1"/>
        </p:nvSpPr>
        <p:spPr>
          <a:xfrm>
            <a:off x="2625634" y="316559"/>
            <a:ext cx="915706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rgbClr val="3B3838"/>
                </a:solidFill>
              </a:rPr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805963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772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Speaker Intro 2">
    <p:bg>
      <p:bgPr>
        <a:solidFill>
          <a:srgbClr val="EFD48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5A6189CE-B4AF-6F03-F047-C74B00678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30302" r="2176" b="26880"/>
          <a:stretch/>
        </p:blipFill>
        <p:spPr>
          <a:xfrm>
            <a:off x="0" y="3724044"/>
            <a:ext cx="12192000" cy="3133956"/>
          </a:xfrm>
          <a:prstGeom prst="rect">
            <a:avLst/>
          </a:prstGeom>
        </p:spPr>
      </p:pic>
      <p:sp>
        <p:nvSpPr>
          <p:cNvPr id="11" name="Google Shape;11;p2"/>
          <p:cNvSpPr txBox="1">
            <a:spLocks noGrp="1"/>
          </p:cNvSpPr>
          <p:nvPr>
            <p:ph type="ctrTitle" hasCustomPrompt="1"/>
          </p:nvPr>
        </p:nvSpPr>
        <p:spPr>
          <a:xfrm>
            <a:off x="4379200" y="1289756"/>
            <a:ext cx="7812800" cy="3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600">
                <a:solidFill>
                  <a:srgbClr val="3B383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9pPr>
          </a:lstStyle>
          <a:p>
            <a:r>
              <a:rPr lang="it-IT" dirty="0"/>
              <a:t>Session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9018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ren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39836AA-E138-48A5-BA71-0DF9A3EA6287}"/>
              </a:ext>
            </a:extLst>
          </p:cNvPr>
          <p:cNvSpPr/>
          <p:nvPr userDrawn="1"/>
        </p:nvSpPr>
        <p:spPr>
          <a:xfrm>
            <a:off x="-456228" y="5247248"/>
            <a:ext cx="13104457" cy="161075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678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ren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39836AA-E138-48A5-BA71-0DF9A3EA6287}"/>
              </a:ext>
            </a:extLst>
          </p:cNvPr>
          <p:cNvSpPr/>
          <p:nvPr userDrawn="1"/>
        </p:nvSpPr>
        <p:spPr>
          <a:xfrm>
            <a:off x="-196948" y="3165232"/>
            <a:ext cx="12845177" cy="369276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rgbClr val="3B3838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0210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C27300C4-421D-4405-87C1-01BBAA9D102A}"/>
              </a:ext>
            </a:extLst>
          </p:cNvPr>
          <p:cNvSpPr/>
          <p:nvPr userDrawn="1"/>
        </p:nvSpPr>
        <p:spPr>
          <a:xfrm>
            <a:off x="4799426" y="1890747"/>
            <a:ext cx="2602523" cy="2419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BC52BE1-DA7B-4B4B-A750-43DC5BAFD8E7}"/>
              </a:ext>
            </a:extLst>
          </p:cNvPr>
          <p:cNvSpPr/>
          <p:nvPr userDrawn="1"/>
        </p:nvSpPr>
        <p:spPr>
          <a:xfrm>
            <a:off x="0" y="5532119"/>
            <a:ext cx="12192000" cy="1026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0" dirty="0">
                <a:solidFill>
                  <a:srgbClr val="3B3838"/>
                </a:solidFill>
                <a:latin typeface="+mn-lt"/>
              </a:rPr>
              <a:t>Session Title</a:t>
            </a:r>
          </a:p>
        </p:txBody>
      </p:sp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87C983A3-DC74-4C7F-BA9E-8FD9BACC7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99426" y="1896423"/>
            <a:ext cx="2602523" cy="2419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5D74D9-99C3-442C-94A0-2256DCB3A8AD}"/>
              </a:ext>
            </a:extLst>
          </p:cNvPr>
          <p:cNvSpPr txBox="1"/>
          <p:nvPr userDrawn="1"/>
        </p:nvSpPr>
        <p:spPr>
          <a:xfrm>
            <a:off x="4799426" y="4441319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8812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E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1B3740AF-E675-42BE-A189-ABCECA1A81AE}"/>
              </a:ext>
            </a:extLst>
          </p:cNvPr>
          <p:cNvSpPr/>
          <p:nvPr userDrawn="1"/>
        </p:nvSpPr>
        <p:spPr>
          <a:xfrm>
            <a:off x="4794736" y="1308294"/>
            <a:ext cx="2602523" cy="2419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1E6DB1A-82C4-4D31-BAD7-53B0226442FB}"/>
              </a:ext>
            </a:extLst>
          </p:cNvPr>
          <p:cNvSpPr/>
          <p:nvPr userDrawn="1"/>
        </p:nvSpPr>
        <p:spPr>
          <a:xfrm>
            <a:off x="0" y="5187462"/>
            <a:ext cx="12192000" cy="1026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400" b="0" dirty="0">
              <a:solidFill>
                <a:srgbClr val="0B78BD"/>
              </a:solidFill>
              <a:latin typeface="+mn-lt"/>
            </a:endParaRPr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9024054E-FC58-4A9F-88D6-B1508DD55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94737" y="1308294"/>
            <a:ext cx="2602523" cy="2419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E73A9E7-9566-4807-80F0-C8A8ACDB8D9B}"/>
              </a:ext>
            </a:extLst>
          </p:cNvPr>
          <p:cNvSpPr txBox="1"/>
          <p:nvPr userDrawn="1"/>
        </p:nvSpPr>
        <p:spPr>
          <a:xfrm>
            <a:off x="4794735" y="3727937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45564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DB07BF-6C79-4467-ACB1-0767E3771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759" y="1825625"/>
            <a:ext cx="5129723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3F5DFD-F0C1-4DC6-875A-D8417FB42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2974" y="1825625"/>
            <a:ext cx="5129723" cy="43513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55D52C-1AD6-485F-97E2-A18AE2C9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6CB1CD-EEE9-47F1-B168-D7DCFBDB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B915A429-AA51-465F-99BF-0EDBF7ED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3231010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A4FEEB-698F-4425-B0B5-04B44DD2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4714" y="6356350"/>
            <a:ext cx="1277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#AzureDayRome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08C588-861E-4776-BAF7-1915498C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794" y="6356350"/>
            <a:ext cx="888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C7F748ED-3297-4773-9955-327DA3AD0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B3838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2F75EAC-49A5-42C5-A41A-271C74B54F74}"/>
              </a:ext>
            </a:extLst>
          </p:cNvPr>
          <p:cNvSpPr/>
          <p:nvPr userDrawn="1"/>
        </p:nvSpPr>
        <p:spPr>
          <a:xfrm>
            <a:off x="0" y="0"/>
            <a:ext cx="1332411" cy="6839745"/>
          </a:xfrm>
          <a:prstGeom prst="rect">
            <a:avLst/>
          </a:prstGeom>
          <a:solidFill>
            <a:srgbClr val="EFD485"/>
          </a:solidFill>
          <a:ln>
            <a:solidFill>
              <a:srgbClr val="EFD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BBDB68D-3EA1-4F6B-B91B-966B58B8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5"/>
            <a:ext cx="1332411" cy="1332411"/>
          </a:xfrm>
          <a:prstGeom prst="rect">
            <a:avLst/>
          </a:prstGeom>
        </p:spPr>
      </p:pic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C75428D7-6ACD-4F9B-9159-66E4F87F7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794" y="1492176"/>
            <a:ext cx="101629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rgbClr val="3B3838"/>
                </a:solidFill>
              </a:defRPr>
            </a:lvl1pPr>
            <a:lvl2pPr>
              <a:defRPr sz="2400">
                <a:solidFill>
                  <a:srgbClr val="3B3838"/>
                </a:solidFill>
              </a:defRPr>
            </a:lvl2pPr>
            <a:lvl3pPr>
              <a:defRPr sz="2400">
                <a:solidFill>
                  <a:srgbClr val="3B3838"/>
                </a:solidFill>
              </a:defRPr>
            </a:lvl3pPr>
            <a:lvl4pPr>
              <a:defRPr sz="2400">
                <a:solidFill>
                  <a:srgbClr val="3B3838"/>
                </a:solidFill>
              </a:defRPr>
            </a:lvl4pPr>
            <a:lvl5pPr>
              <a:defRPr sz="2400">
                <a:solidFill>
                  <a:srgbClr val="3B3838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72774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A4FEEB-698F-4425-B0B5-04B44DD2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4714" y="6356350"/>
            <a:ext cx="1277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#AzureDayRome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08C588-861E-4776-BAF7-1915498C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794" y="6356350"/>
            <a:ext cx="888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C7F748ED-3297-4773-9955-327DA3AD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B3838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2F75EAC-49A5-42C5-A41A-271C74B54F74}"/>
              </a:ext>
            </a:extLst>
          </p:cNvPr>
          <p:cNvSpPr/>
          <p:nvPr userDrawn="1"/>
        </p:nvSpPr>
        <p:spPr>
          <a:xfrm>
            <a:off x="0" y="0"/>
            <a:ext cx="1332411" cy="6839745"/>
          </a:xfrm>
          <a:prstGeom prst="rect">
            <a:avLst/>
          </a:prstGeom>
          <a:solidFill>
            <a:srgbClr val="EFD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BBDB68D-3EA1-4F6B-B91B-966B58B8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5"/>
            <a:ext cx="1332411" cy="1332411"/>
          </a:xfrm>
          <a:prstGeom prst="rect">
            <a:avLst/>
          </a:prstGeom>
        </p:spPr>
      </p:pic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8304AE0C-0056-49D9-A1BB-E5FD6B84277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854893" y="3503863"/>
            <a:ext cx="5042195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it-IT">
                <a:solidFill>
                  <a:schemeClr val="bg1"/>
                </a:solidFill>
              </a:rPr>
              <a:t>Agenda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8BBCFD4C-AEE9-4341-8F2A-49306A059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794" y="1492176"/>
            <a:ext cx="101629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rgbClr val="3B3838"/>
                </a:solidFill>
              </a:defRPr>
            </a:lvl1pPr>
            <a:lvl2pPr>
              <a:defRPr sz="2400">
                <a:solidFill>
                  <a:srgbClr val="3B3838"/>
                </a:solidFill>
              </a:defRPr>
            </a:lvl2pPr>
            <a:lvl3pPr>
              <a:defRPr sz="2400">
                <a:solidFill>
                  <a:srgbClr val="3B3838"/>
                </a:solidFill>
              </a:defRPr>
            </a:lvl3pPr>
            <a:lvl4pPr>
              <a:defRPr sz="2400">
                <a:solidFill>
                  <a:srgbClr val="3B3838"/>
                </a:solidFill>
              </a:defRPr>
            </a:lvl4pPr>
            <a:lvl5pPr>
              <a:defRPr sz="2400">
                <a:solidFill>
                  <a:srgbClr val="3B3838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00484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A4FEEB-698F-4425-B0B5-04B44DD2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4714" y="6356350"/>
            <a:ext cx="1277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#AzureDayRome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08C588-861E-4776-BAF7-1915498C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794" y="6356350"/>
            <a:ext cx="888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C7F748ED-3297-4773-9955-327DA3AD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B3838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2F75EAC-49A5-42C5-A41A-271C74B54F74}"/>
              </a:ext>
            </a:extLst>
          </p:cNvPr>
          <p:cNvSpPr/>
          <p:nvPr userDrawn="1"/>
        </p:nvSpPr>
        <p:spPr>
          <a:xfrm>
            <a:off x="0" y="0"/>
            <a:ext cx="1332411" cy="6839745"/>
          </a:xfrm>
          <a:prstGeom prst="rect">
            <a:avLst/>
          </a:prstGeom>
          <a:solidFill>
            <a:srgbClr val="EFD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BBDB68D-3EA1-4F6B-B91B-966B58B8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5"/>
            <a:ext cx="1332411" cy="1332411"/>
          </a:xfrm>
          <a:prstGeom prst="rect">
            <a:avLst/>
          </a:prstGeom>
        </p:spPr>
      </p:pic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8C83AD98-DC2D-414F-85A7-3B59E4D18FD3}"/>
              </a:ext>
            </a:extLst>
          </p:cNvPr>
          <p:cNvSpPr txBox="1">
            <a:spLocks/>
          </p:cNvSpPr>
          <p:nvPr userDrawn="1"/>
        </p:nvSpPr>
        <p:spPr>
          <a:xfrm>
            <a:off x="159767" y="1772529"/>
            <a:ext cx="1012875" cy="4276578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D0B6E79-F9A8-427C-AAAD-533973D8E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794" y="1492176"/>
            <a:ext cx="101629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rgbClr val="3B3838"/>
                </a:solidFill>
              </a:defRPr>
            </a:lvl1pPr>
            <a:lvl2pPr>
              <a:defRPr sz="2400">
                <a:solidFill>
                  <a:srgbClr val="3B3838"/>
                </a:solidFill>
              </a:defRPr>
            </a:lvl2pPr>
            <a:lvl3pPr>
              <a:defRPr sz="2400">
                <a:solidFill>
                  <a:srgbClr val="3B3838"/>
                </a:solidFill>
              </a:defRPr>
            </a:lvl3pPr>
            <a:lvl4pPr>
              <a:defRPr sz="2400">
                <a:solidFill>
                  <a:srgbClr val="3B3838"/>
                </a:solidFill>
              </a:defRPr>
            </a:lvl4pPr>
            <a:lvl5pPr>
              <a:defRPr sz="2400">
                <a:solidFill>
                  <a:srgbClr val="3B3838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79238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 Logo D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D1460AA-79FC-1465-E8FD-4F3AAE4322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6" y="5023939"/>
            <a:ext cx="1332411" cy="1332411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A4FEEB-698F-4425-B0B5-04B44DD2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4714" y="6356350"/>
            <a:ext cx="1277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#AzureDayRome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08C588-861E-4776-BAF7-1915498C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1182" y="6356350"/>
            <a:ext cx="9843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C7F748ED-3297-4773-9955-327DA3AD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316559"/>
            <a:ext cx="11121515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B3838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8C83AD98-DC2D-414F-85A7-3B59E4D18FD3}"/>
              </a:ext>
            </a:extLst>
          </p:cNvPr>
          <p:cNvSpPr txBox="1">
            <a:spLocks/>
          </p:cNvSpPr>
          <p:nvPr userDrawn="1"/>
        </p:nvSpPr>
        <p:spPr>
          <a:xfrm>
            <a:off x="159767" y="1772529"/>
            <a:ext cx="1012875" cy="4276578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78BD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53300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9BBBF5A-31D2-2699-19F4-AA649B4BFB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6" y="5023939"/>
            <a:ext cx="1332411" cy="1332411"/>
          </a:xfrm>
          <a:prstGeom prst="rect">
            <a:avLst/>
          </a:prstGeom>
        </p:spPr>
      </p:pic>
      <p:pic>
        <p:nvPicPr>
          <p:cNvPr id="10" name="Picture 9" descr="Yellow and blue symbols">
            <a:extLst>
              <a:ext uri="{FF2B5EF4-FFF2-40B4-BE49-F238E27FC236}">
                <a16:creationId xmlns:a16="http://schemas.microsoft.com/office/drawing/2014/main" id="{F166FFCD-9468-2B31-BCAA-F7AAC91BF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0"/>
            <a:ext cx="9814560" cy="6858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A4FEEB-698F-4425-B0B5-04B44DD2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9004" y="6356350"/>
            <a:ext cx="185369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AzureDayTorino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08C588-861E-4776-BAF7-1915498C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5634" y="6356350"/>
            <a:ext cx="787908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C7F748ED-3297-4773-9955-327DA3AD0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5634" y="316559"/>
            <a:ext cx="915706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3B3838"/>
                </a:solidFill>
                <a:latin typeface="+mn-lt"/>
              </a:defRPr>
            </a:lvl1pPr>
          </a:lstStyle>
          <a:p>
            <a:r>
              <a:rPr lang="it-IT" dirty="0" err="1"/>
              <a:t>Question</a:t>
            </a:r>
            <a:r>
              <a:rPr lang="it-IT" dirty="0"/>
              <a:t> Time</a:t>
            </a:r>
          </a:p>
        </p:txBody>
      </p:sp>
      <p:pic>
        <p:nvPicPr>
          <p:cNvPr id="5" name="Google Shape;77;p15" descr="photo-1434030216411-0b793f4b4173.jpg">
            <a:extLst>
              <a:ext uri="{FF2B5EF4-FFF2-40B4-BE49-F238E27FC236}">
                <a16:creationId xmlns:a16="http://schemas.microsoft.com/office/drawing/2014/main" id="{722A8524-7FE9-45F2-ADA9-A2F63D65BDF5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28831" r="30600"/>
          <a:stretch/>
        </p:blipFill>
        <p:spPr>
          <a:xfrm>
            <a:off x="0" y="0"/>
            <a:ext cx="23774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377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bg>
      <p:bgPr>
        <a:solidFill>
          <a:srgbClr val="E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0A40383-6BE9-4A38-84CE-E391022B5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2" y="727916"/>
            <a:ext cx="11128896" cy="5814413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4" name="Segnaposto titolo 1">
            <a:extLst>
              <a:ext uri="{FF2B5EF4-FFF2-40B4-BE49-F238E27FC236}">
                <a16:creationId xmlns:a16="http://schemas.microsoft.com/office/drawing/2014/main" id="{A6C10EFC-5B15-4541-BF67-29984B125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0047" y="315671"/>
            <a:ext cx="9261565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49727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">
    <p:bg>
      <p:bgPr>
        <a:solidFill>
          <a:srgbClr val="E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>
            <a:extLst>
              <a:ext uri="{FF2B5EF4-FFF2-40B4-BE49-F238E27FC236}">
                <a16:creationId xmlns:a16="http://schemas.microsoft.com/office/drawing/2014/main" id="{A6C10EFC-5B15-4541-BF67-29984B125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0047" y="315671"/>
            <a:ext cx="9261565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3B3838"/>
                </a:solidFill>
                <a:latin typeface="+mn-lt"/>
              </a:defRPr>
            </a:lvl1pPr>
          </a:lstStyle>
          <a:p>
            <a:r>
              <a:rPr lang="it-IT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869139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14E76A-DB37-2759-82D3-7560F8F07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76" y="248859"/>
            <a:ext cx="1332411" cy="133241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2C6391-BD02-E1A8-6B3B-AFF1CE3F23FD}"/>
              </a:ext>
            </a:extLst>
          </p:cNvPr>
          <p:cNvSpPr txBox="1"/>
          <p:nvPr userDrawn="1"/>
        </p:nvSpPr>
        <p:spPr>
          <a:xfrm>
            <a:off x="2236596" y="1150247"/>
            <a:ext cx="776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EFD485"/>
                </a:solidFill>
              </a:rPr>
              <a:t>Platinum Sponsor</a:t>
            </a:r>
          </a:p>
        </p:txBody>
      </p:sp>
      <p:pic>
        <p:nvPicPr>
          <p:cNvPr id="1026" name="Picture 2" descr="Microsoft">
            <a:extLst>
              <a:ext uri="{FF2B5EF4-FFF2-40B4-BE49-F238E27FC236}">
                <a16:creationId xmlns:a16="http://schemas.microsoft.com/office/drawing/2014/main" id="{D3BB2535-1392-4C23-5759-4C1907BA49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08" y="1758580"/>
            <a:ext cx="2324052" cy="11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SC Technology">
            <a:extLst>
              <a:ext uri="{FF2B5EF4-FFF2-40B4-BE49-F238E27FC236}">
                <a16:creationId xmlns:a16="http://schemas.microsoft.com/office/drawing/2014/main" id="{2128AA76-60B4-001D-B5BA-3E2DB5A299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72" y="1781256"/>
            <a:ext cx="2223678" cy="11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C9EFB4-E3DC-D36E-EE4C-272D764688FB}"/>
              </a:ext>
            </a:extLst>
          </p:cNvPr>
          <p:cNvSpPr txBox="1"/>
          <p:nvPr userDrawn="1"/>
        </p:nvSpPr>
        <p:spPr>
          <a:xfrm>
            <a:off x="2236596" y="3062203"/>
            <a:ext cx="776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EFD485"/>
                </a:solidFill>
              </a:rPr>
              <a:t>Technical Sponsor</a:t>
            </a:r>
          </a:p>
        </p:txBody>
      </p:sp>
      <p:pic>
        <p:nvPicPr>
          <p:cNvPr id="1030" name="Picture 6" descr="DotNetCode">
            <a:extLst>
              <a:ext uri="{FF2B5EF4-FFF2-40B4-BE49-F238E27FC236}">
                <a16:creationId xmlns:a16="http://schemas.microsoft.com/office/drawing/2014/main" id="{FC15D550-E442-432B-D4DE-B12B0F5FD9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78" y="3828594"/>
            <a:ext cx="1564000" cy="7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icker Mule">
            <a:extLst>
              <a:ext uri="{FF2B5EF4-FFF2-40B4-BE49-F238E27FC236}">
                <a16:creationId xmlns:a16="http://schemas.microsoft.com/office/drawing/2014/main" id="{90E1947C-3A52-C4EA-6590-A114F1DEF4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00" y="4831675"/>
            <a:ext cx="1752156" cy="87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zure Meetup Torino">
            <a:extLst>
              <a:ext uri="{FF2B5EF4-FFF2-40B4-BE49-F238E27FC236}">
                <a16:creationId xmlns:a16="http://schemas.microsoft.com/office/drawing/2014/main" id="{73026A21-8135-F641-3D2B-9365F94B3D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62" y="3816086"/>
            <a:ext cx="1677676" cy="8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rino .NET">
            <a:extLst>
              <a:ext uri="{FF2B5EF4-FFF2-40B4-BE49-F238E27FC236}">
                <a16:creationId xmlns:a16="http://schemas.microsoft.com/office/drawing/2014/main" id="{35D98248-AB12-478D-17B0-9DA5F79F8F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22" y="3846578"/>
            <a:ext cx="1677676" cy="8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ckt Publishing">
            <a:extLst>
              <a:ext uri="{FF2B5EF4-FFF2-40B4-BE49-F238E27FC236}">
                <a16:creationId xmlns:a16="http://schemas.microsoft.com/office/drawing/2014/main" id="{F2419F5C-C452-710B-B0AD-B6DEC64A2E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62" y="4824032"/>
            <a:ext cx="1677675" cy="8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JetBrains">
            <a:extLst>
              <a:ext uri="{FF2B5EF4-FFF2-40B4-BE49-F238E27FC236}">
                <a16:creationId xmlns:a16="http://schemas.microsoft.com/office/drawing/2014/main" id="{45C8FAB0-5A19-4FA2-A639-C8EA6B509A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22" y="4885016"/>
            <a:ext cx="1752156" cy="87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11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4B6594-436E-4CB3-AD0B-3DF1CF785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579950-EAE6-44C5-8A5A-B17F721D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6E3443-EB60-437C-AB50-5D4C8148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0965ADC6-875C-482E-A5A7-491A1C44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348149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A0B334-5A2E-420D-B34F-0C59C82F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775" y="1674203"/>
            <a:ext cx="52191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888714-BC9E-4F0C-9BCB-271CD43D7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775" y="2505075"/>
            <a:ext cx="5219113" cy="368458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9DBCF60-51E3-49AF-B7E7-0E0D5D215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3584" y="1681163"/>
            <a:ext cx="52191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EE61DC-AAA5-4E2D-BF46-D00329A5C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3584" y="2505075"/>
            <a:ext cx="5219113" cy="368458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AF0436-58B6-47F6-8E11-84D919C7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CE0F1DC-C34B-4F16-A8A1-59B2D4B6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FF69F79A-A6ED-473E-82AC-E596A5C3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16612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A4FEEB-698F-4425-B0B5-04B44DD2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08C588-861E-4776-BAF7-1915498C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C7F748ED-3297-4773-9955-327DA3AD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31833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77963-0FD6-4635-A1A8-B7BCF35F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6" y="1587657"/>
            <a:ext cx="4360984" cy="888865"/>
          </a:xfrm>
        </p:spPr>
        <p:txBody>
          <a:bodyPr anchor="b"/>
          <a:lstStyle>
            <a:lvl1pPr>
              <a:defRPr sz="3200">
                <a:solidFill>
                  <a:srgbClr val="0B78BD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6285E0-D2CF-45EC-824F-708C57150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031" y="1587657"/>
            <a:ext cx="6230666" cy="454496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85BD09-F8F1-4CF7-88B9-307E74D0B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776" y="2880880"/>
            <a:ext cx="4360984" cy="32517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0B2838-7774-49C1-8FBD-409204B2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9A51A0-997F-4635-8FEA-B4232644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79FE1DD2-21EE-470A-9002-2A465A11EC14}"/>
              </a:ext>
            </a:extLst>
          </p:cNvPr>
          <p:cNvSpPr txBox="1">
            <a:spLocks/>
          </p:cNvSpPr>
          <p:nvPr userDrawn="1"/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rgbClr val="3B3838"/>
                </a:solidFill>
              </a:rPr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120412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5C9793-0D22-47FF-B7AF-15663D5A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6" y="1528096"/>
            <a:ext cx="4360984" cy="1031965"/>
          </a:xfrm>
        </p:spPr>
        <p:txBody>
          <a:bodyPr anchor="b"/>
          <a:lstStyle>
            <a:lvl1pPr>
              <a:defRPr sz="3200">
                <a:solidFill>
                  <a:srgbClr val="0B78BD"/>
                </a:solidFill>
                <a:latin typeface="+mn-lt"/>
              </a:defRPr>
            </a:lvl1pPr>
          </a:lstStyle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CCCD409-2A98-495F-9E05-476EDBD28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3687" y="1515291"/>
            <a:ext cx="6029010" cy="43457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9D9E80-627A-4D17-9029-E14C8D645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776" y="2807711"/>
            <a:ext cx="4360984" cy="3099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802470-52B8-47E4-BB8D-82F7917C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AF4365-DBFC-499C-9A07-D4D2E10D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FFE944BF-EBE0-41F2-8211-C03DD2ED131E}"/>
              </a:ext>
            </a:extLst>
          </p:cNvPr>
          <p:cNvSpPr txBox="1">
            <a:spLocks/>
          </p:cNvSpPr>
          <p:nvPr userDrawn="1"/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>
                <a:solidFill>
                  <a:srgbClr val="3B3838"/>
                </a:solidFill>
              </a:rPr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371168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76DF86-3239-4301-B70B-A13C8ABA8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96C9C4-33F1-4020-8250-3D1B97B5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D5C8DC-1645-450C-9B4E-D669ED3C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A3481035-E8B5-4DD5-8880-5DE2CCEC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</p:spTree>
    <p:extLst>
      <p:ext uri="{BB962C8B-B14F-4D97-AF65-F5344CB8AC3E}">
        <p14:creationId xmlns:p14="http://schemas.microsoft.com/office/powerpoint/2010/main" val="289003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F1C049-6E41-4F28-8D79-231F45AC5418}"/>
              </a:ext>
            </a:extLst>
          </p:cNvPr>
          <p:cNvSpPr/>
          <p:nvPr userDrawn="1"/>
        </p:nvSpPr>
        <p:spPr>
          <a:xfrm>
            <a:off x="0" y="1"/>
            <a:ext cx="12192000" cy="1195754"/>
          </a:xfrm>
          <a:prstGeom prst="rect">
            <a:avLst/>
          </a:prstGeom>
          <a:solidFill>
            <a:srgbClr val="EFD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93C5AD0-FE2E-4D86-A507-E86907BB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21791A-A567-4377-ABF1-F28ADCB75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776" y="1314157"/>
            <a:ext cx="11205922" cy="4812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7CEABB-53CB-47F0-B538-540607AD1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4714" y="6356350"/>
            <a:ext cx="1277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F7A0EE-86E4-47D2-9966-E8417FAFE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776" y="6356350"/>
            <a:ext cx="9927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8" name="Immagine 7" descr="Immagine che contiene Elementi grafici, schizzo, disegno, arte&#10;&#10;Descrizione generata automaticamente">
            <a:extLst>
              <a:ext uri="{FF2B5EF4-FFF2-40B4-BE49-F238E27FC236}">
                <a16:creationId xmlns:a16="http://schemas.microsoft.com/office/drawing/2014/main" id="{EAE4BD8E-E654-B24C-24AA-93EDFE39A3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4693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4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B3838"/>
          </a:solidFill>
          <a:latin typeface="+mn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93C5AD0-FE2E-4D86-A507-E86907BB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16559"/>
            <a:ext cx="1016290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21791A-A567-4377-ABF1-F28ADCB75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9794" y="1314157"/>
            <a:ext cx="10162903" cy="4812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7CEABB-53CB-47F0-B538-540607AD1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4714" y="6356350"/>
            <a:ext cx="1277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F7A0EE-86E4-47D2-9966-E8417FAFE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9794" y="6356350"/>
            <a:ext cx="888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7533540-83EF-C4E6-9100-721A8C3452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6" y="0"/>
            <a:ext cx="1332411" cy="13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2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>
              <a:lumMod val="25000"/>
            </a:schemeClr>
          </a:solidFill>
          <a:latin typeface="+mn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F1C049-6E41-4F28-8D79-231F45AC5418}"/>
              </a:ext>
            </a:extLst>
          </p:cNvPr>
          <p:cNvSpPr/>
          <p:nvPr userDrawn="1"/>
        </p:nvSpPr>
        <p:spPr>
          <a:xfrm>
            <a:off x="0" y="0"/>
            <a:ext cx="2364377" cy="6839745"/>
          </a:xfrm>
          <a:prstGeom prst="rect">
            <a:avLst/>
          </a:prstGeom>
          <a:solidFill>
            <a:srgbClr val="EFD4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93C5AD0-FE2E-4D86-A507-E86907BB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634" y="316559"/>
            <a:ext cx="915706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21791A-A567-4377-ABF1-F28ADCB75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5634" y="1314157"/>
            <a:ext cx="9157063" cy="4812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7CEABB-53CB-47F0-B538-540607AD1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4714" y="6356350"/>
            <a:ext cx="1277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#</a:t>
            </a:r>
            <a:r>
              <a:rPr lang="it-IT" dirty="0" err="1"/>
              <a:t>AzureDayRome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F7A0EE-86E4-47D2-9966-E8417FAFE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5634" y="6356350"/>
            <a:ext cx="7879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1EBF50F-5D1D-409E-88D8-03D976F8D9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" y="18255"/>
            <a:ext cx="1332411" cy="13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9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B3838"/>
          </a:solidFill>
          <a:latin typeface="+mn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B383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B3838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B383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B383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B38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FA54CC7-9A7A-4045-B6C3-58856AE6AEB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5"/>
            <a:ext cx="1332411" cy="13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4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0" r:id="rId2"/>
    <p:sldLayoutId id="2147483701" r:id="rId3"/>
    <p:sldLayoutId id="2147483702" r:id="rId4"/>
    <p:sldLayoutId id="2147483697" r:id="rId5"/>
    <p:sldLayoutId id="2147483685" r:id="rId6"/>
    <p:sldLayoutId id="2147483703" r:id="rId7"/>
    <p:sldLayoutId id="2147483705" r:id="rId8"/>
    <p:sldLayoutId id="2147483704" r:id="rId9"/>
    <p:sldLayoutId id="2147483707" r:id="rId10"/>
    <p:sldLayoutId id="2147483706" r:id="rId11"/>
    <p:sldLayoutId id="2147483698" r:id="rId12"/>
    <p:sldLayoutId id="2147483732" r:id="rId13"/>
    <p:sldLayoutId id="2147483699" r:id="rId14"/>
    <p:sldLayoutId id="214748373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www.amazon.com/Mythical-Man-Month-Software-Engineering-Anniversary/dp/0201835959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hyperlink" Target="http://cs428.cs.byu.edu/wp-content/uploads/2018/08/Armour-Orders-of-Ignorance.pdf" TargetMode="External"/><Relationship Id="rId5" Type="http://schemas.openxmlformats.org/officeDocument/2006/relationships/image" Target="../media/image36.png"/><Relationship Id="rId10" Type="http://schemas.openxmlformats.org/officeDocument/2006/relationships/hyperlink" Target="https://www.thoughtworks.com/insights/articles/fitness-function-driven-development" TargetMode="External"/><Relationship Id="rId4" Type="http://schemas.openxmlformats.org/officeDocument/2006/relationships/image" Target="../media/image35.png"/><Relationship Id="rId9" Type="http://schemas.openxmlformats.org/officeDocument/2006/relationships/hyperlink" Target="https://en.wikipedia.org/wiki/No_Silver_Bullet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hyperlink" Target="https://github.com/ace68" TargetMode="External"/><Relationship Id="rId12" Type="http://schemas.openxmlformats.org/officeDocument/2006/relationships/hyperlink" Target="https://agilereloaded.it/corsi/corso-ddd-cqrs-pattern/" TargetMode="External"/><Relationship Id="rId2" Type="http://schemas.openxmlformats.org/officeDocument/2006/relationships/image" Target="../media/image4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qrs-muflone" TargetMode="External"/><Relationship Id="rId11" Type="http://schemas.openxmlformats.org/officeDocument/2006/relationships/image" Target="../media/image44.png"/><Relationship Id="rId5" Type="http://schemas.openxmlformats.org/officeDocument/2006/relationships/hyperlink" Target="https://github.com/brewup" TargetMode="External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hyperlink" Target="mailto:alberto.acerbis@intre.it" TargetMode="External"/><Relationship Id="rId9" Type="http://schemas.openxmlformats.org/officeDocument/2006/relationships/hyperlink" Target="https://albertoacerbis.com/" TargetMode="External"/><Relationship Id="rId1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5EEF748-57F5-4028-90F4-77E329679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3182" y="254109"/>
            <a:ext cx="7812800" cy="3042388"/>
          </a:xfrm>
        </p:spPr>
        <p:txBody>
          <a:bodyPr/>
          <a:lstStyle/>
          <a:p>
            <a:r>
              <a:rPr lang="it-IT" dirty="0" err="1"/>
              <a:t>Evolutionary</a:t>
            </a:r>
            <a:r>
              <a:rPr lang="it-IT" dirty="0"/>
              <a:t> </a:t>
            </a:r>
            <a:r>
              <a:rPr lang="it-IT" dirty="0" err="1"/>
              <a:t>Architectures</a:t>
            </a:r>
            <a:br>
              <a:rPr lang="it-IT" dirty="0"/>
            </a:br>
            <a:r>
              <a:rPr lang="it-IT" dirty="0"/>
              <a:t> con .NET e MS Azure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EE9FFB28-0C5E-7BC5-B50D-B2BFD36B73C2}"/>
              </a:ext>
            </a:extLst>
          </p:cNvPr>
          <p:cNvSpPr txBox="1">
            <a:spLocks/>
          </p:cNvSpPr>
          <p:nvPr/>
        </p:nvSpPr>
        <p:spPr>
          <a:xfrm>
            <a:off x="4273182" y="3191069"/>
            <a:ext cx="7812800" cy="856983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9pPr>
          </a:lstStyle>
          <a:p>
            <a:r>
              <a:rPr lang="it-IT" sz="4000" dirty="0"/>
              <a:t>alberto.acerbis@intre.it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5FFFEF16-DEBB-D549-0F7E-CB82B1FBA0AF}"/>
              </a:ext>
            </a:extLst>
          </p:cNvPr>
          <p:cNvSpPr/>
          <p:nvPr/>
        </p:nvSpPr>
        <p:spPr>
          <a:xfrm>
            <a:off x="912392" y="2108586"/>
            <a:ext cx="2416308" cy="919197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59328A"/>
              </a:solidFill>
              <a:highlight>
                <a:srgbClr val="0261C4"/>
              </a:highligh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95CE4C-C403-1C5D-CE68-14EBDCC06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37" y="2351767"/>
            <a:ext cx="1792634" cy="40640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0A5D1E1-250A-68AD-6225-C9CB0883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37" y="3370639"/>
            <a:ext cx="1425063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1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Unknow</a:t>
            </a:r>
            <a:r>
              <a:rPr lang="it-IT" dirty="0"/>
              <a:t> </a:t>
            </a:r>
            <a:r>
              <a:rPr lang="it-IT" dirty="0" err="1"/>
              <a:t>Unknows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0458529-8AC9-6074-294B-C5DD183E7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sp>
        <p:nvSpPr>
          <p:cNvPr id="3" name="Scorrimento orizzontale 2">
            <a:extLst>
              <a:ext uri="{FF2B5EF4-FFF2-40B4-BE49-F238E27FC236}">
                <a16:creationId xmlns:a16="http://schemas.microsoft.com/office/drawing/2014/main" id="{7B7D43B3-05D5-C09B-CD06-C87131F3EEC2}"/>
              </a:ext>
            </a:extLst>
          </p:cNvPr>
          <p:cNvSpPr/>
          <p:nvPr/>
        </p:nvSpPr>
        <p:spPr>
          <a:xfrm>
            <a:off x="4929486" y="1479262"/>
            <a:ext cx="3999910" cy="2116958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Risk </a:t>
            </a:r>
            <a:r>
              <a:rPr lang="it-IT" dirty="0" err="1">
                <a:solidFill>
                  <a:schemeClr val="tx1"/>
                </a:solidFill>
              </a:rPr>
              <a:t>comes</a:t>
            </a:r>
            <a:r>
              <a:rPr lang="it-IT" dirty="0">
                <a:solidFill>
                  <a:schemeClr val="tx1"/>
                </a:solidFill>
              </a:rPr>
              <a:t> from </a:t>
            </a:r>
            <a:r>
              <a:rPr lang="it-IT" dirty="0" err="1">
                <a:solidFill>
                  <a:schemeClr val="tx1"/>
                </a:solidFill>
              </a:rPr>
              <a:t>not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knowing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what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are </a:t>
            </a:r>
            <a:r>
              <a:rPr lang="it-IT" dirty="0" err="1">
                <a:solidFill>
                  <a:schemeClr val="tx1"/>
                </a:solidFill>
              </a:rPr>
              <a:t>doing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>
                <a:solidFill>
                  <a:schemeClr val="tx1"/>
                </a:solidFill>
              </a:rPr>
              <a:t>(Warren Buffet)</a:t>
            </a:r>
          </a:p>
        </p:txBody>
      </p:sp>
      <p:sp>
        <p:nvSpPr>
          <p:cNvPr id="4" name="Scorrimento orizzontale 3">
            <a:extLst>
              <a:ext uri="{FF2B5EF4-FFF2-40B4-BE49-F238E27FC236}">
                <a16:creationId xmlns:a16="http://schemas.microsoft.com/office/drawing/2014/main" id="{FEEBF13D-3E1B-9FFD-BD4A-14B27BDB0C91}"/>
              </a:ext>
            </a:extLst>
          </p:cNvPr>
          <p:cNvSpPr/>
          <p:nvPr/>
        </p:nvSpPr>
        <p:spPr>
          <a:xfrm>
            <a:off x="7424616" y="3929305"/>
            <a:ext cx="3999910" cy="2116958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If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are </a:t>
            </a:r>
            <a:r>
              <a:rPr lang="it-IT" dirty="0" err="1">
                <a:solidFill>
                  <a:schemeClr val="tx1"/>
                </a:solidFill>
              </a:rPr>
              <a:t>think</a:t>
            </a:r>
            <a:r>
              <a:rPr lang="it-IT" dirty="0">
                <a:solidFill>
                  <a:schemeClr val="tx1"/>
                </a:solidFill>
              </a:rPr>
              <a:t> good </a:t>
            </a:r>
            <a:r>
              <a:rPr lang="it-IT" dirty="0" err="1">
                <a:solidFill>
                  <a:schemeClr val="tx1"/>
                </a:solidFill>
              </a:rPr>
              <a:t>architecture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expensive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try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bad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architecture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8B229D-F66C-F94F-186B-C6ACC2377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21" y="2537741"/>
            <a:ext cx="4472306" cy="29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3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Incremental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831AF7-7FA7-1FCC-E4A9-7FC665066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0D1FEBE-8DB2-61B3-D10A-A1619074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6" y="2610605"/>
            <a:ext cx="3115611" cy="1755060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0B30912-7950-95E8-C277-3D09122FB74A}"/>
              </a:ext>
            </a:extLst>
          </p:cNvPr>
          <p:cNvSpPr/>
          <p:nvPr/>
        </p:nvSpPr>
        <p:spPr>
          <a:xfrm>
            <a:off x="3551689" y="1687729"/>
            <a:ext cx="6876288" cy="381844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C776CD-4357-48E3-D967-A970DAC26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893" y="2828235"/>
            <a:ext cx="990686" cy="1036410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FDE60E7-0601-54CB-1ED4-4D6AE610873D}"/>
              </a:ext>
            </a:extLst>
          </p:cNvPr>
          <p:cNvSpPr/>
          <p:nvPr/>
        </p:nvSpPr>
        <p:spPr>
          <a:xfrm>
            <a:off x="4091185" y="1968700"/>
            <a:ext cx="1911092" cy="8595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Accounts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4BD16F2-FD8A-5897-2B14-BA570962E19E}"/>
              </a:ext>
            </a:extLst>
          </p:cNvPr>
          <p:cNvSpPr/>
          <p:nvPr/>
        </p:nvSpPr>
        <p:spPr>
          <a:xfrm>
            <a:off x="4091185" y="4365666"/>
            <a:ext cx="6077710" cy="85953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In-Memory Event Bus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F4D8261-7263-89CD-4B17-51674FC2056D}"/>
              </a:ext>
            </a:extLst>
          </p:cNvPr>
          <p:cNvSpPr/>
          <p:nvPr/>
        </p:nvSpPr>
        <p:spPr>
          <a:xfrm>
            <a:off x="6127249" y="1968700"/>
            <a:ext cx="1911092" cy="8595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Payments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50DBDC6-D636-6A8C-4E85-70A9D192BE0D}"/>
              </a:ext>
            </a:extLst>
          </p:cNvPr>
          <p:cNvSpPr/>
          <p:nvPr/>
        </p:nvSpPr>
        <p:spPr>
          <a:xfrm>
            <a:off x="8257807" y="1968700"/>
            <a:ext cx="1911092" cy="8595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Admin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47F8766-A5D8-2DE2-A6D3-034570CB573C}"/>
              </a:ext>
            </a:extLst>
          </p:cNvPr>
          <p:cNvSpPr/>
          <p:nvPr/>
        </p:nvSpPr>
        <p:spPr>
          <a:xfrm>
            <a:off x="4091185" y="3109207"/>
            <a:ext cx="1911092" cy="8595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Sales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CBBD680-E221-14CD-3AED-D7E34DA63AFF}"/>
              </a:ext>
            </a:extLst>
          </p:cNvPr>
          <p:cNvSpPr/>
          <p:nvPr/>
        </p:nvSpPr>
        <p:spPr>
          <a:xfrm>
            <a:off x="6127249" y="3109207"/>
            <a:ext cx="1911092" cy="8595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Warehouses</a:t>
            </a:r>
            <a:endParaRPr lang="it-IT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C95BAEA-C719-3DEB-4D56-0079892D9FB6}"/>
              </a:ext>
            </a:extLst>
          </p:cNvPr>
          <p:cNvSpPr/>
          <p:nvPr/>
        </p:nvSpPr>
        <p:spPr>
          <a:xfrm>
            <a:off x="8257807" y="3109207"/>
            <a:ext cx="1911092" cy="8595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Purchases</a:t>
            </a:r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4270E80-AA95-064B-0DA0-71A8CE65C241}"/>
              </a:ext>
            </a:extLst>
          </p:cNvPr>
          <p:cNvCxnSpPr>
            <a:cxnSpLocks/>
          </p:cNvCxnSpPr>
          <p:nvPr/>
        </p:nvCxnSpPr>
        <p:spPr>
          <a:xfrm>
            <a:off x="10427977" y="3203759"/>
            <a:ext cx="465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51488BF-FB3A-05A9-77A6-45648D00AFE9}"/>
              </a:ext>
            </a:extLst>
          </p:cNvPr>
          <p:cNvCxnSpPr>
            <a:cxnSpLocks/>
          </p:cNvCxnSpPr>
          <p:nvPr/>
        </p:nvCxnSpPr>
        <p:spPr>
          <a:xfrm flipH="1">
            <a:off x="10427977" y="3538975"/>
            <a:ext cx="465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E23B9D3-DF15-22FB-4576-26F6C218EF5A}"/>
              </a:ext>
            </a:extLst>
          </p:cNvPr>
          <p:cNvCxnSpPr>
            <a:cxnSpLocks/>
          </p:cNvCxnSpPr>
          <p:nvPr/>
        </p:nvCxnSpPr>
        <p:spPr>
          <a:xfrm>
            <a:off x="4392937" y="2828236"/>
            <a:ext cx="0" cy="153743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406700E3-B2DC-71BC-6294-919BE656122E}"/>
              </a:ext>
            </a:extLst>
          </p:cNvPr>
          <p:cNvCxnSpPr>
            <a:cxnSpLocks/>
          </p:cNvCxnSpPr>
          <p:nvPr/>
        </p:nvCxnSpPr>
        <p:spPr>
          <a:xfrm>
            <a:off x="6364993" y="2828236"/>
            <a:ext cx="0" cy="153743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4424599-2F03-5B37-C288-A759BD3F8478}"/>
              </a:ext>
            </a:extLst>
          </p:cNvPr>
          <p:cNvCxnSpPr>
            <a:cxnSpLocks/>
          </p:cNvCxnSpPr>
          <p:nvPr/>
        </p:nvCxnSpPr>
        <p:spPr>
          <a:xfrm>
            <a:off x="8504689" y="2828236"/>
            <a:ext cx="0" cy="153743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3CC1D4F-B644-DB3C-714C-2ACE0E6CE220}"/>
              </a:ext>
            </a:extLst>
          </p:cNvPr>
          <p:cNvCxnSpPr>
            <a:cxnSpLocks/>
          </p:cNvCxnSpPr>
          <p:nvPr/>
        </p:nvCxnSpPr>
        <p:spPr>
          <a:xfrm flipV="1">
            <a:off x="4575817" y="2828236"/>
            <a:ext cx="0" cy="153743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2368B950-A0E4-A0D1-D4BC-178FE1FA08D3}"/>
              </a:ext>
            </a:extLst>
          </p:cNvPr>
          <p:cNvCxnSpPr>
            <a:cxnSpLocks/>
          </p:cNvCxnSpPr>
          <p:nvPr/>
        </p:nvCxnSpPr>
        <p:spPr>
          <a:xfrm flipV="1">
            <a:off x="6630169" y="2800164"/>
            <a:ext cx="0" cy="153743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0D9592C-0662-91B7-C82E-EF9399FB85D3}"/>
              </a:ext>
            </a:extLst>
          </p:cNvPr>
          <p:cNvCxnSpPr>
            <a:cxnSpLocks/>
          </p:cNvCxnSpPr>
          <p:nvPr/>
        </p:nvCxnSpPr>
        <p:spPr>
          <a:xfrm flipV="1">
            <a:off x="8779009" y="2828235"/>
            <a:ext cx="0" cy="153743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312C6623-14B2-8B3E-2DA8-791D0A842A09}"/>
              </a:ext>
            </a:extLst>
          </p:cNvPr>
          <p:cNvCxnSpPr>
            <a:cxnSpLocks/>
          </p:cNvCxnSpPr>
          <p:nvPr/>
        </p:nvCxnSpPr>
        <p:spPr>
          <a:xfrm flipV="1">
            <a:off x="5706625" y="3968743"/>
            <a:ext cx="0" cy="36885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A4D7351-B9C2-17D3-BB63-43B3063E4131}"/>
              </a:ext>
            </a:extLst>
          </p:cNvPr>
          <p:cNvCxnSpPr>
            <a:cxnSpLocks/>
          </p:cNvCxnSpPr>
          <p:nvPr/>
        </p:nvCxnSpPr>
        <p:spPr>
          <a:xfrm flipV="1">
            <a:off x="7824985" y="3968742"/>
            <a:ext cx="0" cy="36885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2A4CBECB-AF43-1525-E8D3-6D6F80F3AC35}"/>
              </a:ext>
            </a:extLst>
          </p:cNvPr>
          <p:cNvCxnSpPr>
            <a:cxnSpLocks/>
          </p:cNvCxnSpPr>
          <p:nvPr/>
        </p:nvCxnSpPr>
        <p:spPr>
          <a:xfrm flipV="1">
            <a:off x="9891529" y="3968741"/>
            <a:ext cx="0" cy="36885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912C65DC-5EE1-2799-BF45-74897A539DBD}"/>
              </a:ext>
            </a:extLst>
          </p:cNvPr>
          <p:cNvCxnSpPr>
            <a:cxnSpLocks/>
          </p:cNvCxnSpPr>
          <p:nvPr/>
        </p:nvCxnSpPr>
        <p:spPr>
          <a:xfrm>
            <a:off x="5523745" y="3968741"/>
            <a:ext cx="0" cy="39692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03415C90-B677-5FCA-36D7-53ACA3F78B43}"/>
              </a:ext>
            </a:extLst>
          </p:cNvPr>
          <p:cNvCxnSpPr>
            <a:cxnSpLocks/>
          </p:cNvCxnSpPr>
          <p:nvPr/>
        </p:nvCxnSpPr>
        <p:spPr>
          <a:xfrm>
            <a:off x="7632961" y="3968740"/>
            <a:ext cx="0" cy="39692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36AA168F-9A85-B5EE-B814-07CFEBC013D5}"/>
              </a:ext>
            </a:extLst>
          </p:cNvPr>
          <p:cNvCxnSpPr>
            <a:cxnSpLocks/>
          </p:cNvCxnSpPr>
          <p:nvPr/>
        </p:nvCxnSpPr>
        <p:spPr>
          <a:xfrm>
            <a:off x="9697985" y="3972063"/>
            <a:ext cx="0" cy="39692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5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Module?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831AF7-7FA7-1FCC-E4A9-7FC665066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D72AE8D-6E80-4FEB-2D62-E957CAF10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50" y="2168093"/>
            <a:ext cx="4633362" cy="3635055"/>
          </a:xfrm>
          <a:prstGeom prst="rect">
            <a:avLst/>
          </a:prstGeom>
        </p:spPr>
      </p:pic>
      <p:sp>
        <p:nvSpPr>
          <p:cNvPr id="7" name="Scorrimento orizzontale 6">
            <a:extLst>
              <a:ext uri="{FF2B5EF4-FFF2-40B4-BE49-F238E27FC236}">
                <a16:creationId xmlns:a16="http://schemas.microsoft.com/office/drawing/2014/main" id="{CE9255C8-BD0F-B714-7D21-8941D431A4F0}"/>
              </a:ext>
            </a:extLst>
          </p:cNvPr>
          <p:cNvSpPr/>
          <p:nvPr/>
        </p:nvSpPr>
        <p:spPr>
          <a:xfrm>
            <a:off x="5881396" y="1239024"/>
            <a:ext cx="4131697" cy="2245993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Low Coupling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pPr algn="ctr"/>
            <a:r>
              <a:rPr lang="it-IT" sz="1800" dirty="0" err="1">
                <a:solidFill>
                  <a:schemeClr val="tx1"/>
                </a:solidFill>
              </a:rPr>
              <a:t>Each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module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should</a:t>
            </a:r>
            <a:r>
              <a:rPr lang="it-IT" sz="1800" dirty="0">
                <a:solidFill>
                  <a:schemeClr val="tx1"/>
                </a:solidFill>
              </a:rPr>
              <a:t> be </a:t>
            </a:r>
            <a:r>
              <a:rPr lang="it-IT" sz="1800" dirty="0" err="1">
                <a:solidFill>
                  <a:schemeClr val="tx1"/>
                </a:solidFill>
              </a:rPr>
              <a:t>independent</a:t>
            </a:r>
            <a:r>
              <a:rPr lang="it-IT" sz="1800" dirty="0">
                <a:solidFill>
                  <a:schemeClr val="tx1"/>
                </a:solidFill>
              </a:rPr>
              <a:t> of </a:t>
            </a:r>
            <a:r>
              <a:rPr lang="it-IT" sz="1800" dirty="0" err="1">
                <a:solidFill>
                  <a:schemeClr val="tx1"/>
                </a:solidFill>
              </a:rPr>
              <a:t>other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modules</a:t>
            </a:r>
            <a:r>
              <a:rPr lang="it-IT" sz="1800" dirty="0">
                <a:solidFill>
                  <a:schemeClr val="tx1"/>
                </a:solidFill>
              </a:rPr>
              <a:t> in the system</a:t>
            </a:r>
          </a:p>
          <a:p>
            <a:pPr algn="ctr"/>
            <a:endParaRPr lang="it-IT" dirty="0"/>
          </a:p>
        </p:txBody>
      </p:sp>
      <p:sp>
        <p:nvSpPr>
          <p:cNvPr id="8" name="Scorrimento orizzontale 7">
            <a:extLst>
              <a:ext uri="{FF2B5EF4-FFF2-40B4-BE49-F238E27FC236}">
                <a16:creationId xmlns:a16="http://schemas.microsoft.com/office/drawing/2014/main" id="{5D51FE93-E295-960E-AD35-97A0844022F5}"/>
              </a:ext>
            </a:extLst>
          </p:cNvPr>
          <p:cNvSpPr/>
          <p:nvPr/>
        </p:nvSpPr>
        <p:spPr>
          <a:xfrm>
            <a:off x="6993963" y="3582955"/>
            <a:ext cx="4320072" cy="2796393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High Cohesion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it-IT" sz="1800" dirty="0">
                <a:solidFill>
                  <a:schemeClr val="tx1"/>
                </a:solidFill>
              </a:rPr>
              <a:t>Components of the </a:t>
            </a:r>
            <a:r>
              <a:rPr lang="it-IT" sz="1800" dirty="0" err="1">
                <a:solidFill>
                  <a:schemeClr val="tx1"/>
                </a:solidFill>
              </a:rPr>
              <a:t>module</a:t>
            </a:r>
            <a:r>
              <a:rPr lang="it-IT" sz="1800" dirty="0">
                <a:solidFill>
                  <a:schemeClr val="tx1"/>
                </a:solidFill>
              </a:rPr>
              <a:t> are </a:t>
            </a:r>
            <a:r>
              <a:rPr lang="it-IT" sz="1800" dirty="0" err="1">
                <a:solidFill>
                  <a:schemeClr val="tx1"/>
                </a:solidFill>
              </a:rPr>
              <a:t>all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related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thus</a:t>
            </a:r>
            <a:r>
              <a:rPr lang="it-IT" sz="1800" dirty="0">
                <a:solidFill>
                  <a:schemeClr val="tx1"/>
                </a:solidFill>
              </a:rPr>
              <a:t> making </a:t>
            </a:r>
            <a:r>
              <a:rPr lang="it-IT" sz="1800" dirty="0" err="1">
                <a:solidFill>
                  <a:schemeClr val="tx1"/>
                </a:solidFill>
              </a:rPr>
              <a:t>it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easier</a:t>
            </a:r>
            <a:r>
              <a:rPr lang="it-IT" sz="1800" dirty="0">
                <a:solidFill>
                  <a:schemeClr val="tx1"/>
                </a:solidFill>
              </a:rPr>
              <a:t> to </a:t>
            </a:r>
            <a:r>
              <a:rPr lang="it-IT" sz="1800" dirty="0" err="1">
                <a:solidFill>
                  <a:schemeClr val="tx1"/>
                </a:solidFill>
              </a:rPr>
              <a:t>understand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what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module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does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as</a:t>
            </a:r>
            <a:r>
              <a:rPr lang="it-IT" sz="1800" dirty="0">
                <a:solidFill>
                  <a:schemeClr val="tx1"/>
                </a:solidFill>
              </a:rPr>
              <a:t> a self-</a:t>
            </a:r>
            <a:r>
              <a:rPr lang="it-IT" sz="1800" dirty="0" err="1">
                <a:solidFill>
                  <a:schemeClr val="tx1"/>
                </a:solidFill>
              </a:rPr>
              <a:t>contained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subsystem</a:t>
            </a:r>
            <a:endParaRPr lang="it-IT" sz="18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80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0828C-9A30-4F4F-9B1D-41435CCC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Show Me the Code!</a:t>
            </a:r>
          </a:p>
        </p:txBody>
      </p:sp>
    </p:spTree>
    <p:extLst>
      <p:ext uri="{BB962C8B-B14F-4D97-AF65-F5344CB8AC3E}">
        <p14:creationId xmlns:p14="http://schemas.microsoft.com/office/powerpoint/2010/main" val="382529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Guided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B14D38A-5CF4-5277-8D15-EA7FB03D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7A64576-744B-9041-B9DD-D977A09AC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58" y="2523952"/>
            <a:ext cx="2784150" cy="2920437"/>
          </a:xfrm>
          <a:prstGeom prst="rect">
            <a:avLst/>
          </a:prstGeom>
        </p:spPr>
      </p:pic>
      <p:sp>
        <p:nvSpPr>
          <p:cNvPr id="3" name="Scorrimento orizzontale 2">
            <a:extLst>
              <a:ext uri="{FF2B5EF4-FFF2-40B4-BE49-F238E27FC236}">
                <a16:creationId xmlns:a16="http://schemas.microsoft.com/office/drawing/2014/main" id="{D6358281-E351-256B-DB00-F9763833ECE5}"/>
              </a:ext>
            </a:extLst>
          </p:cNvPr>
          <p:cNvSpPr/>
          <p:nvPr/>
        </p:nvSpPr>
        <p:spPr>
          <a:xfrm>
            <a:off x="3298411" y="1381258"/>
            <a:ext cx="8380916" cy="1259633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Fitness </a:t>
            </a:r>
            <a:r>
              <a:rPr lang="it-IT" sz="2000" dirty="0" err="1">
                <a:solidFill>
                  <a:schemeClr val="tx1"/>
                </a:solidFill>
              </a:rPr>
              <a:t>Functions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4" name="Scorrimento verticale 13">
            <a:extLst>
              <a:ext uri="{FF2B5EF4-FFF2-40B4-BE49-F238E27FC236}">
                <a16:creationId xmlns:a16="http://schemas.microsoft.com/office/drawing/2014/main" id="{03E1B1F9-6651-A244-EC81-12DCE6A8C98C}"/>
              </a:ext>
            </a:extLst>
          </p:cNvPr>
          <p:cNvSpPr/>
          <p:nvPr/>
        </p:nvSpPr>
        <p:spPr>
          <a:xfrm>
            <a:off x="3298411" y="2743529"/>
            <a:ext cx="2610973" cy="3499097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 </a:t>
            </a:r>
            <a:r>
              <a:rPr lang="it-IT" dirty="0" err="1">
                <a:solidFill>
                  <a:schemeClr val="tx1"/>
                </a:solidFill>
              </a:rPr>
              <a:t>evolutionary</a:t>
            </a:r>
            <a:r>
              <a:rPr lang="it-IT" dirty="0">
                <a:solidFill>
                  <a:schemeClr val="tx1"/>
                </a:solidFill>
              </a:rPr>
              <a:t> computing fitness </a:t>
            </a:r>
            <a:r>
              <a:rPr lang="it-IT" dirty="0" err="1">
                <a:solidFill>
                  <a:schemeClr val="tx1"/>
                </a:solidFill>
              </a:rPr>
              <a:t>function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characterizes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how</a:t>
            </a:r>
            <a:r>
              <a:rPr lang="it-IT" dirty="0">
                <a:solidFill>
                  <a:schemeClr val="tx1"/>
                </a:solidFill>
              </a:rPr>
              <a:t> close a </a:t>
            </a:r>
            <a:r>
              <a:rPr lang="it-IT" dirty="0" err="1">
                <a:solidFill>
                  <a:schemeClr val="tx1"/>
                </a:solidFill>
              </a:rPr>
              <a:t>solution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is</a:t>
            </a:r>
            <a:r>
              <a:rPr lang="it-IT" dirty="0">
                <a:solidFill>
                  <a:schemeClr val="tx1"/>
                </a:solidFill>
              </a:rPr>
              <a:t> to desire </a:t>
            </a:r>
            <a:r>
              <a:rPr lang="it-IT" dirty="0" err="1">
                <a:solidFill>
                  <a:schemeClr val="tx1"/>
                </a:solidFill>
              </a:rPr>
              <a:t>result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5" name="Scorrimento verticale 14">
            <a:extLst>
              <a:ext uri="{FF2B5EF4-FFF2-40B4-BE49-F238E27FC236}">
                <a16:creationId xmlns:a16="http://schemas.microsoft.com/office/drawing/2014/main" id="{48AFD1FE-E75D-9F63-011F-953F6FF05D66}"/>
              </a:ext>
            </a:extLst>
          </p:cNvPr>
          <p:cNvSpPr/>
          <p:nvPr/>
        </p:nvSpPr>
        <p:spPr>
          <a:xfrm>
            <a:off x="6183383" y="2773907"/>
            <a:ext cx="2610973" cy="3438341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An </a:t>
            </a:r>
            <a:r>
              <a:rPr lang="it-IT" sz="1800" dirty="0" err="1">
                <a:solidFill>
                  <a:schemeClr val="tx1"/>
                </a:solidFill>
              </a:rPr>
              <a:t>architectural</a:t>
            </a:r>
            <a:r>
              <a:rPr lang="it-IT" sz="1800" dirty="0">
                <a:solidFill>
                  <a:schemeClr val="tx1"/>
                </a:solidFill>
              </a:rPr>
              <a:t> fitness </a:t>
            </a:r>
            <a:r>
              <a:rPr lang="it-IT" sz="1800" dirty="0" err="1">
                <a:solidFill>
                  <a:schemeClr val="tx1"/>
                </a:solidFill>
              </a:rPr>
              <a:t>function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characterizes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how</a:t>
            </a:r>
            <a:r>
              <a:rPr lang="it-IT" sz="1800" dirty="0">
                <a:solidFill>
                  <a:schemeClr val="tx1"/>
                </a:solidFill>
              </a:rPr>
              <a:t> close a system </a:t>
            </a:r>
            <a:r>
              <a:rPr lang="it-IT" sz="1800" dirty="0" err="1">
                <a:solidFill>
                  <a:schemeClr val="tx1"/>
                </a:solidFill>
              </a:rPr>
              <a:t>is</a:t>
            </a:r>
            <a:r>
              <a:rPr lang="it-IT" sz="1800" dirty="0">
                <a:solidFill>
                  <a:schemeClr val="tx1"/>
                </a:solidFill>
              </a:rPr>
              <a:t> to the </a:t>
            </a:r>
            <a:r>
              <a:rPr lang="it-IT" sz="1800" dirty="0" err="1">
                <a:solidFill>
                  <a:schemeClr val="tx1"/>
                </a:solidFill>
              </a:rPr>
              <a:t>desired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architectural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characteristics</a:t>
            </a:r>
            <a:endParaRPr lang="it-IT" sz="18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7" name="Scorrimento verticale 16">
            <a:extLst>
              <a:ext uri="{FF2B5EF4-FFF2-40B4-BE49-F238E27FC236}">
                <a16:creationId xmlns:a16="http://schemas.microsoft.com/office/drawing/2014/main" id="{0AD86151-E830-84D0-0634-5B03063645D5}"/>
              </a:ext>
            </a:extLst>
          </p:cNvPr>
          <p:cNvSpPr/>
          <p:nvPr/>
        </p:nvSpPr>
        <p:spPr>
          <a:xfrm>
            <a:off x="9068354" y="2773907"/>
            <a:ext cx="2610973" cy="3438341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The code must be </a:t>
            </a:r>
            <a:r>
              <a:rPr lang="it-IT" sz="1800" dirty="0" err="1">
                <a:solidFill>
                  <a:schemeClr val="tx1"/>
                </a:solidFill>
              </a:rPr>
              <a:t>maintanable</a:t>
            </a:r>
            <a:r>
              <a:rPr lang="it-IT" sz="18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it-IT" dirty="0" err="1">
                <a:solidFill>
                  <a:schemeClr val="tx1"/>
                </a:solidFill>
              </a:rPr>
              <a:t>What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does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that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mean</a:t>
            </a:r>
            <a:r>
              <a:rPr lang="it-IT" dirty="0">
                <a:solidFill>
                  <a:schemeClr val="tx1"/>
                </a:solidFill>
              </a:rPr>
              <a:t>?)</a:t>
            </a:r>
          </a:p>
          <a:p>
            <a:pPr algn="ctr"/>
            <a:endParaRPr lang="it-IT" sz="1800" dirty="0">
              <a:solidFill>
                <a:schemeClr val="tx1"/>
              </a:solidFill>
            </a:endParaRP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Outcomes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not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Implementations</a:t>
            </a:r>
            <a:endParaRPr lang="it-IT" sz="18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41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Test – Test – Test – Test …. Test!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831AF7-7FA7-1FCC-E4A9-7FC665066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AAEDB88-A797-8066-4A1B-165286241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93" y="2235007"/>
            <a:ext cx="4343776" cy="32464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2D3F6BE-C6A9-4EA3-536A-7E4BC0EC9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789" y="1838732"/>
            <a:ext cx="5509737" cy="40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03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0828C-9A30-4F4F-9B1D-41435CCC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Show Me the Code!</a:t>
            </a:r>
          </a:p>
        </p:txBody>
      </p:sp>
    </p:spTree>
    <p:extLst>
      <p:ext uri="{BB962C8B-B14F-4D97-AF65-F5344CB8AC3E}">
        <p14:creationId xmlns:p14="http://schemas.microsoft.com/office/powerpoint/2010/main" val="209207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Multiple </a:t>
            </a:r>
            <a:r>
              <a:rPr lang="it-IT" dirty="0" err="1"/>
              <a:t>Dimensions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31C56F-585D-6CB1-0FFA-2277DC300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D8C523B-D58B-63E0-E9D9-4B0BDA899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63" y="2182260"/>
            <a:ext cx="2641817" cy="3517751"/>
          </a:xfrm>
          <a:prstGeom prst="rect">
            <a:avLst/>
          </a:prstGeom>
        </p:spPr>
      </p:pic>
      <p:sp>
        <p:nvSpPr>
          <p:cNvPr id="7" name="Bolla: nuvola 6">
            <a:extLst>
              <a:ext uri="{FF2B5EF4-FFF2-40B4-BE49-F238E27FC236}">
                <a16:creationId xmlns:a16="http://schemas.microsoft.com/office/drawing/2014/main" id="{C1BE8C2B-53FA-4A4E-C04B-72BCD7F7CE09}"/>
              </a:ext>
            </a:extLst>
          </p:cNvPr>
          <p:cNvSpPr/>
          <p:nvPr/>
        </p:nvSpPr>
        <p:spPr>
          <a:xfrm>
            <a:off x="3604844" y="1939776"/>
            <a:ext cx="3281147" cy="1273873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8" name="Bolla: nuvola 7">
            <a:extLst>
              <a:ext uri="{FF2B5EF4-FFF2-40B4-BE49-F238E27FC236}">
                <a16:creationId xmlns:a16="http://schemas.microsoft.com/office/drawing/2014/main" id="{9D821841-E1E1-8FF9-7317-8C45DAC7A997}"/>
              </a:ext>
            </a:extLst>
          </p:cNvPr>
          <p:cNvSpPr/>
          <p:nvPr/>
        </p:nvSpPr>
        <p:spPr>
          <a:xfrm>
            <a:off x="8113276" y="1939776"/>
            <a:ext cx="3281147" cy="1273873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Operations</a:t>
            </a:r>
          </a:p>
        </p:txBody>
      </p:sp>
      <p:sp>
        <p:nvSpPr>
          <p:cNvPr id="9" name="Bolla: nuvola 8">
            <a:extLst>
              <a:ext uri="{FF2B5EF4-FFF2-40B4-BE49-F238E27FC236}">
                <a16:creationId xmlns:a16="http://schemas.microsoft.com/office/drawing/2014/main" id="{9376F2C2-BD8E-287D-9709-0B78286AC5C3}"/>
              </a:ext>
            </a:extLst>
          </p:cNvPr>
          <p:cNvSpPr/>
          <p:nvPr/>
        </p:nvSpPr>
        <p:spPr>
          <a:xfrm>
            <a:off x="3604844" y="4502767"/>
            <a:ext cx="3281147" cy="1273873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Essential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Bolla: nuvola 9">
            <a:extLst>
              <a:ext uri="{FF2B5EF4-FFF2-40B4-BE49-F238E27FC236}">
                <a16:creationId xmlns:a16="http://schemas.microsoft.com/office/drawing/2014/main" id="{122CEDFB-C3F8-FC90-8B6E-8973D47B9834}"/>
              </a:ext>
            </a:extLst>
          </p:cNvPr>
          <p:cNvSpPr/>
          <p:nvPr/>
        </p:nvSpPr>
        <p:spPr>
          <a:xfrm>
            <a:off x="8113276" y="4502767"/>
            <a:ext cx="3281147" cy="1273873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Accidental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Principles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5FBAC91-ADD0-D7E7-568E-5254530A6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9" y="2709793"/>
            <a:ext cx="2095728" cy="256193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2025B69-8D46-4161-2A19-087E27D8D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sp>
        <p:nvSpPr>
          <p:cNvPr id="4" name="Scorrimento orizzontale 3">
            <a:extLst>
              <a:ext uri="{FF2B5EF4-FFF2-40B4-BE49-F238E27FC236}">
                <a16:creationId xmlns:a16="http://schemas.microsoft.com/office/drawing/2014/main" id="{1BD39ABF-0437-6465-2399-1D52ADB66D19}"/>
              </a:ext>
            </a:extLst>
          </p:cNvPr>
          <p:cNvSpPr/>
          <p:nvPr/>
        </p:nvSpPr>
        <p:spPr>
          <a:xfrm>
            <a:off x="2516320" y="1483631"/>
            <a:ext cx="2130362" cy="1156932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Last Responsible Moment</a:t>
            </a:r>
          </a:p>
        </p:txBody>
      </p:sp>
      <p:sp>
        <p:nvSpPr>
          <p:cNvPr id="6" name="Scorrimento orizzontale 5">
            <a:extLst>
              <a:ext uri="{FF2B5EF4-FFF2-40B4-BE49-F238E27FC236}">
                <a16:creationId xmlns:a16="http://schemas.microsoft.com/office/drawing/2014/main" id="{F9A817B7-C265-1935-6996-13185D0B0DBF}"/>
              </a:ext>
            </a:extLst>
          </p:cNvPr>
          <p:cNvSpPr/>
          <p:nvPr/>
        </p:nvSpPr>
        <p:spPr>
          <a:xfrm>
            <a:off x="4929465" y="1483631"/>
            <a:ext cx="2130362" cy="1156932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Architect and </a:t>
            </a:r>
            <a:r>
              <a:rPr lang="it-IT" dirty="0" err="1">
                <a:solidFill>
                  <a:schemeClr val="tx1"/>
                </a:solidFill>
              </a:rPr>
              <a:t>develop</a:t>
            </a:r>
            <a:r>
              <a:rPr lang="it-IT" dirty="0">
                <a:solidFill>
                  <a:schemeClr val="tx1"/>
                </a:solidFill>
              </a:rPr>
              <a:t> for </a:t>
            </a:r>
            <a:r>
              <a:rPr lang="it-IT" dirty="0" err="1">
                <a:solidFill>
                  <a:schemeClr val="tx1"/>
                </a:solidFill>
              </a:rPr>
              <a:t>evolvability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Scorrimento verticale 7">
            <a:extLst>
              <a:ext uri="{FF2B5EF4-FFF2-40B4-BE49-F238E27FC236}">
                <a16:creationId xmlns:a16="http://schemas.microsoft.com/office/drawing/2014/main" id="{D6C8C126-C0C8-25AA-8D7E-81FBD846FE5D}"/>
              </a:ext>
            </a:extLst>
          </p:cNvPr>
          <p:cNvSpPr/>
          <p:nvPr/>
        </p:nvSpPr>
        <p:spPr>
          <a:xfrm>
            <a:off x="2516320" y="3014789"/>
            <a:ext cx="2130362" cy="2835507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Take </a:t>
            </a:r>
            <a:r>
              <a:rPr lang="it-IT" dirty="0" err="1">
                <a:solidFill>
                  <a:schemeClr val="tx1"/>
                </a:solidFill>
              </a:rPr>
              <a:t>decisions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at</a:t>
            </a:r>
            <a:r>
              <a:rPr lang="it-IT" dirty="0">
                <a:solidFill>
                  <a:schemeClr val="tx1"/>
                </a:solidFill>
              </a:rPr>
              <a:t> the last </a:t>
            </a:r>
            <a:r>
              <a:rPr lang="it-IT" dirty="0" err="1">
                <a:solidFill>
                  <a:schemeClr val="tx1"/>
                </a:solidFill>
              </a:rPr>
              <a:t>responsible</a:t>
            </a:r>
            <a:r>
              <a:rPr lang="it-IT" dirty="0">
                <a:solidFill>
                  <a:schemeClr val="tx1"/>
                </a:solidFill>
              </a:rPr>
              <a:t> moment, </a:t>
            </a:r>
            <a:r>
              <a:rPr lang="it-IT" dirty="0" err="1">
                <a:solidFill>
                  <a:schemeClr val="tx1"/>
                </a:solidFill>
              </a:rPr>
              <a:t>because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have</a:t>
            </a:r>
            <a:r>
              <a:rPr lang="it-IT" dirty="0">
                <a:solidFill>
                  <a:schemeClr val="tx1"/>
                </a:solidFill>
              </a:rPr>
              <a:t> the </a:t>
            </a:r>
            <a:r>
              <a:rPr lang="it-IT" dirty="0" err="1">
                <a:solidFill>
                  <a:schemeClr val="tx1"/>
                </a:solidFill>
              </a:rPr>
              <a:t>most</a:t>
            </a:r>
            <a:r>
              <a:rPr lang="it-IT" dirty="0">
                <a:solidFill>
                  <a:schemeClr val="tx1"/>
                </a:solidFill>
              </a:rPr>
              <a:t> information</a:t>
            </a:r>
          </a:p>
          <a:p>
            <a:pPr algn="ctr"/>
            <a:endParaRPr lang="it-IT" dirty="0"/>
          </a:p>
        </p:txBody>
      </p:sp>
      <p:sp>
        <p:nvSpPr>
          <p:cNvPr id="9" name="Scorrimento verticale 8">
            <a:extLst>
              <a:ext uri="{FF2B5EF4-FFF2-40B4-BE49-F238E27FC236}">
                <a16:creationId xmlns:a16="http://schemas.microsoft.com/office/drawing/2014/main" id="{7F721204-6231-1E51-0584-240CA50E92B8}"/>
              </a:ext>
            </a:extLst>
          </p:cNvPr>
          <p:cNvSpPr/>
          <p:nvPr/>
        </p:nvSpPr>
        <p:spPr>
          <a:xfrm>
            <a:off x="4929465" y="3014788"/>
            <a:ext cx="2130362" cy="2835507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cannot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change</a:t>
            </a:r>
            <a:r>
              <a:rPr lang="it-IT" dirty="0">
                <a:solidFill>
                  <a:schemeClr val="tx1"/>
                </a:solidFill>
              </a:rPr>
              <a:t> a system </a:t>
            </a:r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don’t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understand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1" name="Scorrimento orizzontale 10">
            <a:extLst>
              <a:ext uri="{FF2B5EF4-FFF2-40B4-BE49-F238E27FC236}">
                <a16:creationId xmlns:a16="http://schemas.microsoft.com/office/drawing/2014/main" id="{B2296D8B-3B2F-4AA2-5125-1EE6F97D525F}"/>
              </a:ext>
            </a:extLst>
          </p:cNvPr>
          <p:cNvSpPr/>
          <p:nvPr/>
        </p:nvSpPr>
        <p:spPr>
          <a:xfrm>
            <a:off x="7342610" y="1483631"/>
            <a:ext cx="2130362" cy="1156932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tx1"/>
                </a:solidFill>
              </a:rPr>
              <a:t>Postel’s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Law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2" name="Scorrimento verticale 11">
            <a:extLst>
              <a:ext uri="{FF2B5EF4-FFF2-40B4-BE49-F238E27FC236}">
                <a16:creationId xmlns:a16="http://schemas.microsoft.com/office/drawing/2014/main" id="{E4E0DD3E-3EDA-38DB-6FFE-6163BA98CCDD}"/>
              </a:ext>
            </a:extLst>
          </p:cNvPr>
          <p:cNvSpPr/>
          <p:nvPr/>
        </p:nvSpPr>
        <p:spPr>
          <a:xfrm>
            <a:off x="7342610" y="3014787"/>
            <a:ext cx="2130362" cy="2835507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Be conservative in </a:t>
            </a:r>
            <a:r>
              <a:rPr lang="it-IT" dirty="0" err="1">
                <a:solidFill>
                  <a:schemeClr val="tx1"/>
                </a:solidFill>
              </a:rPr>
              <a:t>what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send</a:t>
            </a:r>
            <a:r>
              <a:rPr lang="it-IT" dirty="0">
                <a:solidFill>
                  <a:schemeClr val="tx1"/>
                </a:solidFill>
              </a:rPr>
              <a:t>, be liberal in </a:t>
            </a:r>
            <a:r>
              <a:rPr lang="it-IT" dirty="0" err="1">
                <a:solidFill>
                  <a:schemeClr val="tx1"/>
                </a:solidFill>
              </a:rPr>
              <a:t>what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accept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3" name="Scorrimento orizzontale 12">
            <a:extLst>
              <a:ext uri="{FF2B5EF4-FFF2-40B4-BE49-F238E27FC236}">
                <a16:creationId xmlns:a16="http://schemas.microsoft.com/office/drawing/2014/main" id="{F6128968-C593-19A5-2939-964DB32D0FED}"/>
              </a:ext>
            </a:extLst>
          </p:cNvPr>
          <p:cNvSpPr/>
          <p:nvPr/>
        </p:nvSpPr>
        <p:spPr>
          <a:xfrm>
            <a:off x="9755756" y="1483631"/>
            <a:ext cx="2130362" cy="1156932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tx1"/>
                </a:solidFill>
              </a:rPr>
              <a:t>Conway’s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Law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4" name="Scorrimento verticale 13">
            <a:extLst>
              <a:ext uri="{FF2B5EF4-FFF2-40B4-BE49-F238E27FC236}">
                <a16:creationId xmlns:a16="http://schemas.microsoft.com/office/drawing/2014/main" id="{7F1EA663-0787-C9A2-13A6-B37F0146D363}"/>
              </a:ext>
            </a:extLst>
          </p:cNvPr>
          <p:cNvSpPr/>
          <p:nvPr/>
        </p:nvSpPr>
        <p:spPr>
          <a:xfrm>
            <a:off x="9755756" y="3014787"/>
            <a:ext cx="2130362" cy="2835507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Organizations which design systems are constrained to produce designs which are copies of the communication structures of these organizations.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Laws</a:t>
            </a:r>
            <a:r>
              <a:rPr lang="it-IT" dirty="0"/>
              <a:t> of Software Architecture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B14D38A-5CF4-5277-8D15-EA7FB03D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7A64576-744B-9041-B9DD-D977A09AC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11" y="2206712"/>
            <a:ext cx="2784150" cy="2920437"/>
          </a:xfrm>
          <a:prstGeom prst="rect">
            <a:avLst/>
          </a:prstGeom>
        </p:spPr>
      </p:pic>
      <p:sp>
        <p:nvSpPr>
          <p:cNvPr id="3" name="Scorrimento orizzontale 2">
            <a:extLst>
              <a:ext uri="{FF2B5EF4-FFF2-40B4-BE49-F238E27FC236}">
                <a16:creationId xmlns:a16="http://schemas.microsoft.com/office/drawing/2014/main" id="{D6358281-E351-256B-DB00-F9763833ECE5}"/>
              </a:ext>
            </a:extLst>
          </p:cNvPr>
          <p:cNvSpPr/>
          <p:nvPr/>
        </p:nvSpPr>
        <p:spPr>
          <a:xfrm>
            <a:off x="3485027" y="1334601"/>
            <a:ext cx="2340380" cy="1259633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First </a:t>
            </a:r>
            <a:r>
              <a:rPr lang="it-IT" sz="2000" dirty="0" err="1">
                <a:solidFill>
                  <a:schemeClr val="tx1"/>
                </a:solidFill>
              </a:rPr>
              <a:t>Law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" name="Scorrimento orizzontale 3">
            <a:extLst>
              <a:ext uri="{FF2B5EF4-FFF2-40B4-BE49-F238E27FC236}">
                <a16:creationId xmlns:a16="http://schemas.microsoft.com/office/drawing/2014/main" id="{27696ACB-67C4-CBCF-81D8-B8A765EAA85A}"/>
              </a:ext>
            </a:extLst>
          </p:cNvPr>
          <p:cNvSpPr/>
          <p:nvPr/>
        </p:nvSpPr>
        <p:spPr>
          <a:xfrm>
            <a:off x="6416394" y="1334601"/>
            <a:ext cx="2340380" cy="1259633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tx1"/>
                </a:solidFill>
              </a:rPr>
              <a:t>Corollary</a:t>
            </a:r>
            <a:r>
              <a:rPr lang="it-IT" sz="20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4" name="Scorrimento verticale 13">
            <a:extLst>
              <a:ext uri="{FF2B5EF4-FFF2-40B4-BE49-F238E27FC236}">
                <a16:creationId xmlns:a16="http://schemas.microsoft.com/office/drawing/2014/main" id="{03E1B1F9-6651-A244-EC81-12DCE6A8C98C}"/>
              </a:ext>
            </a:extLst>
          </p:cNvPr>
          <p:cNvSpPr/>
          <p:nvPr/>
        </p:nvSpPr>
        <p:spPr>
          <a:xfrm>
            <a:off x="3485027" y="2743529"/>
            <a:ext cx="2340380" cy="3166301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Everything</a:t>
            </a:r>
            <a:r>
              <a:rPr lang="it-IT" dirty="0">
                <a:solidFill>
                  <a:schemeClr val="tx1"/>
                </a:solidFill>
              </a:rPr>
              <a:t> in software </a:t>
            </a:r>
            <a:r>
              <a:rPr lang="it-IT" dirty="0" err="1">
                <a:solidFill>
                  <a:schemeClr val="tx1"/>
                </a:solidFill>
              </a:rPr>
              <a:t>architecture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is</a:t>
            </a:r>
            <a:r>
              <a:rPr lang="it-IT" dirty="0">
                <a:solidFill>
                  <a:schemeClr val="tx1"/>
                </a:solidFill>
              </a:rPr>
              <a:t> a trade-off</a:t>
            </a:r>
          </a:p>
          <a:p>
            <a:pPr algn="ctr"/>
            <a:endParaRPr lang="it-IT" dirty="0"/>
          </a:p>
        </p:txBody>
      </p:sp>
      <p:sp>
        <p:nvSpPr>
          <p:cNvPr id="15" name="Scorrimento verticale 14">
            <a:extLst>
              <a:ext uri="{FF2B5EF4-FFF2-40B4-BE49-F238E27FC236}">
                <a16:creationId xmlns:a16="http://schemas.microsoft.com/office/drawing/2014/main" id="{48AFD1FE-E75D-9F63-011F-953F6FF05D66}"/>
              </a:ext>
            </a:extLst>
          </p:cNvPr>
          <p:cNvSpPr/>
          <p:nvPr/>
        </p:nvSpPr>
        <p:spPr>
          <a:xfrm>
            <a:off x="6424166" y="2804285"/>
            <a:ext cx="2340380" cy="3111323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err="1">
                <a:solidFill>
                  <a:schemeClr val="tx1"/>
                </a:solidFill>
              </a:rPr>
              <a:t>If</a:t>
            </a:r>
            <a:r>
              <a:rPr lang="it-IT" sz="1800" dirty="0">
                <a:solidFill>
                  <a:schemeClr val="tx1"/>
                </a:solidFill>
              </a:rPr>
              <a:t> an </a:t>
            </a:r>
            <a:r>
              <a:rPr lang="it-IT" sz="1800" dirty="0" err="1">
                <a:solidFill>
                  <a:schemeClr val="tx1"/>
                </a:solidFill>
              </a:rPr>
              <a:t>architect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thinks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they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have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discovered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something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that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isn’t</a:t>
            </a:r>
            <a:r>
              <a:rPr lang="it-IT" sz="1800" dirty="0">
                <a:solidFill>
                  <a:schemeClr val="tx1"/>
                </a:solidFill>
              </a:rPr>
              <a:t> a trade-off, more </a:t>
            </a:r>
            <a:r>
              <a:rPr lang="it-IT" sz="1800" dirty="0" err="1">
                <a:solidFill>
                  <a:schemeClr val="tx1"/>
                </a:solidFill>
              </a:rPr>
              <a:t>likely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they</a:t>
            </a:r>
            <a:r>
              <a:rPr lang="it-IT" sz="1800" dirty="0">
                <a:solidFill>
                  <a:schemeClr val="tx1"/>
                </a:solidFill>
              </a:rPr>
              <a:t> just </a:t>
            </a:r>
            <a:r>
              <a:rPr lang="it-IT" sz="1800" dirty="0" err="1">
                <a:solidFill>
                  <a:schemeClr val="tx1"/>
                </a:solidFill>
              </a:rPr>
              <a:t>haven’t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yet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identified</a:t>
            </a:r>
            <a:r>
              <a:rPr lang="it-IT" sz="1800" dirty="0">
                <a:solidFill>
                  <a:schemeClr val="tx1"/>
                </a:solidFill>
              </a:rPr>
              <a:t> the 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trade-off</a:t>
            </a:r>
          </a:p>
          <a:p>
            <a:pPr algn="ctr"/>
            <a:endParaRPr lang="it-IT" dirty="0"/>
          </a:p>
        </p:txBody>
      </p:sp>
      <p:sp>
        <p:nvSpPr>
          <p:cNvPr id="16" name="Scorrimento orizzontale 15">
            <a:extLst>
              <a:ext uri="{FF2B5EF4-FFF2-40B4-BE49-F238E27FC236}">
                <a16:creationId xmlns:a16="http://schemas.microsoft.com/office/drawing/2014/main" id="{AB5A6D56-A184-739F-9031-5815CD7F2F53}"/>
              </a:ext>
            </a:extLst>
          </p:cNvPr>
          <p:cNvSpPr/>
          <p:nvPr/>
        </p:nvSpPr>
        <p:spPr>
          <a:xfrm>
            <a:off x="9347761" y="1334600"/>
            <a:ext cx="2340380" cy="1259633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Second </a:t>
            </a:r>
            <a:r>
              <a:rPr lang="it-IT" sz="2000" dirty="0" err="1">
                <a:solidFill>
                  <a:schemeClr val="tx1"/>
                </a:solidFill>
              </a:rPr>
              <a:t>Law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7" name="Scorrimento verticale 16">
            <a:extLst>
              <a:ext uri="{FF2B5EF4-FFF2-40B4-BE49-F238E27FC236}">
                <a16:creationId xmlns:a16="http://schemas.microsoft.com/office/drawing/2014/main" id="{0AD86151-E830-84D0-0634-5B03063645D5}"/>
              </a:ext>
            </a:extLst>
          </p:cNvPr>
          <p:cNvSpPr/>
          <p:nvPr/>
        </p:nvSpPr>
        <p:spPr>
          <a:xfrm>
            <a:off x="9360096" y="2804285"/>
            <a:ext cx="2340380" cy="3111323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err="1">
                <a:solidFill>
                  <a:schemeClr val="tx1"/>
                </a:solidFill>
              </a:rPr>
              <a:t>Why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is</a:t>
            </a:r>
            <a:r>
              <a:rPr lang="it-IT" sz="1800" dirty="0">
                <a:solidFill>
                  <a:schemeClr val="tx1"/>
                </a:solidFill>
              </a:rPr>
              <a:t> more </a:t>
            </a:r>
            <a:r>
              <a:rPr lang="it-IT" sz="1800" dirty="0" err="1">
                <a:solidFill>
                  <a:schemeClr val="tx1"/>
                </a:solidFill>
              </a:rPr>
              <a:t>important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than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how</a:t>
            </a:r>
            <a:endParaRPr lang="it-IT" sz="18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598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883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0828C-9A30-4F4F-9B1D-41435CCC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Show Me the Code!</a:t>
            </a:r>
          </a:p>
        </p:txBody>
      </p:sp>
    </p:spTree>
    <p:extLst>
      <p:ext uri="{BB962C8B-B14F-4D97-AF65-F5344CB8AC3E}">
        <p14:creationId xmlns:p14="http://schemas.microsoft.com/office/powerpoint/2010/main" val="3068739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Ready to </a:t>
            </a:r>
            <a:r>
              <a:rPr lang="it-IT" dirty="0" err="1"/>
              <a:t>Deploy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831AF7-7FA7-1FCC-E4A9-7FC665066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AAEDB88-A797-8066-4A1B-165286241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93" y="2235007"/>
            <a:ext cx="4343776" cy="3246401"/>
          </a:xfrm>
          <a:prstGeom prst="rect">
            <a:avLst/>
          </a:prstGeom>
        </p:spPr>
      </p:pic>
      <p:sp>
        <p:nvSpPr>
          <p:cNvPr id="3" name="Bolla: nuvola 2">
            <a:extLst>
              <a:ext uri="{FF2B5EF4-FFF2-40B4-BE49-F238E27FC236}">
                <a16:creationId xmlns:a16="http://schemas.microsoft.com/office/drawing/2014/main" id="{8204B37B-2B75-A4E5-A68A-BCF51AFE0194}"/>
              </a:ext>
            </a:extLst>
          </p:cNvPr>
          <p:cNvSpPr/>
          <p:nvPr/>
        </p:nvSpPr>
        <p:spPr>
          <a:xfrm>
            <a:off x="5365103" y="1380931"/>
            <a:ext cx="3115458" cy="1354556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App Service</a:t>
            </a:r>
          </a:p>
        </p:txBody>
      </p:sp>
      <p:sp>
        <p:nvSpPr>
          <p:cNvPr id="6" name="Bolla: nuvola 5">
            <a:extLst>
              <a:ext uri="{FF2B5EF4-FFF2-40B4-BE49-F238E27FC236}">
                <a16:creationId xmlns:a16="http://schemas.microsoft.com/office/drawing/2014/main" id="{58E2FFF0-1F83-05D8-BCC3-E6FA2DE914FB}"/>
              </a:ext>
            </a:extLst>
          </p:cNvPr>
          <p:cNvSpPr/>
          <p:nvPr/>
        </p:nvSpPr>
        <p:spPr>
          <a:xfrm>
            <a:off x="7202268" y="2887236"/>
            <a:ext cx="3115458" cy="1354556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AKS</a:t>
            </a:r>
          </a:p>
        </p:txBody>
      </p:sp>
      <p:sp>
        <p:nvSpPr>
          <p:cNvPr id="7" name="Bolla: nuvola 6">
            <a:extLst>
              <a:ext uri="{FF2B5EF4-FFF2-40B4-BE49-F238E27FC236}">
                <a16:creationId xmlns:a16="http://schemas.microsoft.com/office/drawing/2014/main" id="{A9DAB38B-8622-ECF0-5F00-B1F84D7467F9}"/>
              </a:ext>
            </a:extLst>
          </p:cNvPr>
          <p:cNvSpPr/>
          <p:nvPr/>
        </p:nvSpPr>
        <p:spPr>
          <a:xfrm>
            <a:off x="8463833" y="4636139"/>
            <a:ext cx="3115458" cy="1354556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Container Apps</a:t>
            </a:r>
          </a:p>
        </p:txBody>
      </p:sp>
    </p:spTree>
    <p:extLst>
      <p:ext uri="{BB962C8B-B14F-4D97-AF65-F5344CB8AC3E}">
        <p14:creationId xmlns:p14="http://schemas.microsoft.com/office/powerpoint/2010/main" val="264825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Why</a:t>
            </a:r>
            <a:r>
              <a:rPr lang="it-IT" dirty="0"/>
              <a:t> Container Apps?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831AF7-7FA7-1FCC-E4A9-7FC665066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sp>
        <p:nvSpPr>
          <p:cNvPr id="8" name="Scorrimento verticale 7">
            <a:extLst>
              <a:ext uri="{FF2B5EF4-FFF2-40B4-BE49-F238E27FC236}">
                <a16:creationId xmlns:a16="http://schemas.microsoft.com/office/drawing/2014/main" id="{9EF1CAAF-4F6F-4B6C-5852-B61245E165E2}"/>
              </a:ext>
            </a:extLst>
          </p:cNvPr>
          <p:cNvSpPr/>
          <p:nvPr/>
        </p:nvSpPr>
        <p:spPr>
          <a:xfrm>
            <a:off x="4763321" y="2837540"/>
            <a:ext cx="2971757" cy="3469954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- </a:t>
            </a:r>
            <a:r>
              <a:rPr lang="en-US" sz="1600" dirty="0">
                <a:solidFill>
                  <a:schemeClr val="tx1"/>
                </a:solidFill>
              </a:rPr>
              <a:t>Enables developers to build and run application code without provisioning or managing servers or backend infrastructure</a:t>
            </a:r>
          </a:p>
          <a:p>
            <a:pPr algn="ctr"/>
            <a:endParaRPr lang="it-IT" sz="1600" dirty="0">
              <a:solidFill>
                <a:schemeClr val="tx1"/>
              </a:solidFill>
            </a:endParaRP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- Easy </a:t>
            </a:r>
            <a:r>
              <a:rPr lang="it-IT" sz="1600" dirty="0" err="1">
                <a:solidFill>
                  <a:schemeClr val="tx1"/>
                </a:solidFill>
              </a:rPr>
              <a:t>Configuration</a:t>
            </a:r>
            <a:endParaRPr lang="it-IT" sz="1600" dirty="0">
              <a:solidFill>
                <a:schemeClr val="tx1"/>
              </a:solidFill>
            </a:endParaRP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- Zero </a:t>
            </a:r>
            <a:r>
              <a:rPr lang="it-IT" sz="1600" dirty="0" err="1">
                <a:solidFill>
                  <a:schemeClr val="tx1"/>
                </a:solidFill>
              </a:rPr>
              <a:t>Maintenance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Effort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9" name="Scorrimento verticale 8">
            <a:extLst>
              <a:ext uri="{FF2B5EF4-FFF2-40B4-BE49-F238E27FC236}">
                <a16:creationId xmlns:a16="http://schemas.microsoft.com/office/drawing/2014/main" id="{82D064B7-544F-111A-A46C-DC9E0D305338}"/>
              </a:ext>
            </a:extLst>
          </p:cNvPr>
          <p:cNvSpPr/>
          <p:nvPr/>
        </p:nvSpPr>
        <p:spPr>
          <a:xfrm>
            <a:off x="8032146" y="2837538"/>
            <a:ext cx="2935154" cy="3469954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- </a:t>
            </a:r>
            <a:r>
              <a:rPr lang="it-IT" dirty="0" err="1">
                <a:solidFill>
                  <a:schemeClr val="tx1"/>
                </a:solidFill>
              </a:rPr>
              <a:t>Pay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go</a:t>
            </a:r>
          </a:p>
          <a:p>
            <a:pPr algn="ctr"/>
            <a:endParaRPr lang="it-IT" dirty="0"/>
          </a:p>
        </p:txBody>
      </p:sp>
      <p:sp>
        <p:nvSpPr>
          <p:cNvPr id="10" name="Scorrimento orizzontale 9">
            <a:extLst>
              <a:ext uri="{FF2B5EF4-FFF2-40B4-BE49-F238E27FC236}">
                <a16:creationId xmlns:a16="http://schemas.microsoft.com/office/drawing/2014/main" id="{B1AEF497-46B8-EF3E-CA26-E976D4B7309A}"/>
              </a:ext>
            </a:extLst>
          </p:cNvPr>
          <p:cNvSpPr/>
          <p:nvPr/>
        </p:nvSpPr>
        <p:spPr>
          <a:xfrm>
            <a:off x="4763321" y="1278624"/>
            <a:ext cx="2935156" cy="1259633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tx1"/>
                </a:solidFill>
              </a:rPr>
              <a:t>Serverless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Scorrimento orizzontale 10">
            <a:extLst>
              <a:ext uri="{FF2B5EF4-FFF2-40B4-BE49-F238E27FC236}">
                <a16:creationId xmlns:a16="http://schemas.microsoft.com/office/drawing/2014/main" id="{DC28231F-6A97-24CE-2772-38FE1EBDAB47}"/>
              </a:ext>
            </a:extLst>
          </p:cNvPr>
          <p:cNvSpPr/>
          <p:nvPr/>
        </p:nvSpPr>
        <p:spPr>
          <a:xfrm>
            <a:off x="8032146" y="1278624"/>
            <a:ext cx="2935156" cy="1259633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Costs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770585C-4388-6A9F-A38E-24B1A34B7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51" y="2157242"/>
            <a:ext cx="3833192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0828C-9A30-4F4F-9B1D-41435CCC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Show Me the Code!</a:t>
            </a:r>
          </a:p>
        </p:txBody>
      </p:sp>
    </p:spTree>
    <p:extLst>
      <p:ext uri="{BB962C8B-B14F-4D97-AF65-F5344CB8AC3E}">
        <p14:creationId xmlns:p14="http://schemas.microsoft.com/office/powerpoint/2010/main" val="1271947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Suggestions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831AF7-7FA7-1FCC-E4A9-7FC665066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pic>
        <p:nvPicPr>
          <p:cNvPr id="3" name="Immagine 2">
            <a:hlinkClick r:id="rId3"/>
            <a:extLst>
              <a:ext uri="{FF2B5EF4-FFF2-40B4-BE49-F238E27FC236}">
                <a16:creationId xmlns:a16="http://schemas.microsoft.com/office/drawing/2014/main" id="{D736F70B-5085-D323-7E87-4578E8572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83" y="2099783"/>
            <a:ext cx="1546665" cy="234147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312D9EC-5C70-A114-1194-457DEA25D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817" y="2067183"/>
            <a:ext cx="1849467" cy="24066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A033D6B-6F0A-9455-E860-88CA6441B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721" y="2064219"/>
            <a:ext cx="1819828" cy="24126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AFFF4CE-FBB0-F299-6C08-CF0D6B10D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6224" y="2070147"/>
            <a:ext cx="1819828" cy="24007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38016D2-D787-2AD3-94AF-9784488FE5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6953" y="2080734"/>
            <a:ext cx="1730602" cy="237957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754648-E5BE-DA6D-69B4-920CC5E6072A}"/>
              </a:ext>
            </a:extLst>
          </p:cNvPr>
          <p:cNvSpPr txBox="1"/>
          <p:nvPr/>
        </p:nvSpPr>
        <p:spPr>
          <a:xfrm>
            <a:off x="433482" y="4931428"/>
            <a:ext cx="652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9"/>
              </a:rPr>
              <a:t>No Silver Bullet - </a:t>
            </a:r>
            <a:r>
              <a:rPr lang="en-US" i="0" dirty="0">
                <a:solidFill>
                  <a:srgbClr val="202122"/>
                </a:solidFill>
                <a:effectLst/>
                <a:hlinkClick r:id="rId9"/>
              </a:rPr>
              <a:t>Essence and Accident in Software Engineering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8D5B992-2310-4F60-94DF-E511E696D9A6}"/>
              </a:ext>
            </a:extLst>
          </p:cNvPr>
          <p:cNvSpPr txBox="1"/>
          <p:nvPr/>
        </p:nvSpPr>
        <p:spPr>
          <a:xfrm>
            <a:off x="433483" y="5510764"/>
            <a:ext cx="652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10"/>
              </a:rPr>
              <a:t>Fitness </a:t>
            </a:r>
            <a:r>
              <a:rPr lang="it-IT" dirty="0" err="1">
                <a:hlinkClick r:id="rId10"/>
              </a:rPr>
              <a:t>function-driven</a:t>
            </a:r>
            <a:r>
              <a:rPr lang="it-IT" dirty="0">
                <a:hlinkClick r:id="rId10"/>
              </a:rPr>
              <a:t> </a:t>
            </a:r>
            <a:r>
              <a:rPr lang="it-IT" dirty="0" err="1">
                <a:hlinkClick r:id="rId10"/>
              </a:rPr>
              <a:t>development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C075F45-5A87-64DB-36A4-3305232D50F1}"/>
              </a:ext>
            </a:extLst>
          </p:cNvPr>
          <p:cNvSpPr txBox="1"/>
          <p:nvPr/>
        </p:nvSpPr>
        <p:spPr>
          <a:xfrm>
            <a:off x="433483" y="6090099"/>
            <a:ext cx="652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linkClick r:id="rId11"/>
              </a:rPr>
              <a:t>Five</a:t>
            </a:r>
            <a:r>
              <a:rPr lang="it-IT" dirty="0">
                <a:hlinkClick r:id="rId11"/>
              </a:rPr>
              <a:t> Level of </a:t>
            </a:r>
            <a:r>
              <a:rPr lang="it-IT" dirty="0" err="1">
                <a:hlinkClick r:id="rId11"/>
              </a:rPr>
              <a:t>Ignorance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7678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!!!</a:t>
            </a:r>
          </a:p>
        </p:txBody>
      </p:sp>
      <p:pic>
        <p:nvPicPr>
          <p:cNvPr id="4" name="Picture 2" descr="GitHub Logomark">
            <a:extLst>
              <a:ext uri="{FF2B5EF4-FFF2-40B4-BE49-F238E27FC236}">
                <a16:creationId xmlns:a16="http://schemas.microsoft.com/office/drawing/2014/main" id="{A2C7731F-973F-A7A7-4927-F8C884223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7" y="5250927"/>
            <a:ext cx="392173" cy="3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F29E838-CC31-BEAA-C220-F784F17CF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77" y="4895312"/>
            <a:ext cx="392173" cy="3349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808325-7B8F-65E0-729A-2AA19162D1E1}"/>
              </a:ext>
            </a:extLst>
          </p:cNvPr>
          <p:cNvSpPr txBox="1"/>
          <p:nvPr/>
        </p:nvSpPr>
        <p:spPr>
          <a:xfrm>
            <a:off x="1850938" y="4818111"/>
            <a:ext cx="3240281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hlinkClick r:id="rId4"/>
              </a:rPr>
              <a:t>alberto.acerbis@intre.it</a:t>
            </a:r>
            <a:endParaRPr lang="it-IT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C3A6EEA-6040-3E80-3DDA-8331B635DFCD}"/>
              </a:ext>
            </a:extLst>
          </p:cNvPr>
          <p:cNvSpPr txBox="1"/>
          <p:nvPr/>
        </p:nvSpPr>
        <p:spPr>
          <a:xfrm>
            <a:off x="1850938" y="5202331"/>
            <a:ext cx="3337295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5"/>
              </a:rPr>
              <a:t>https://github.com/brewup</a:t>
            </a:r>
            <a:endParaRPr lang="it-IT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DE4FD0-EEFE-753B-B762-8DB73E42B769}"/>
              </a:ext>
            </a:extLst>
          </p:cNvPr>
          <p:cNvSpPr txBox="1"/>
          <p:nvPr/>
        </p:nvSpPr>
        <p:spPr>
          <a:xfrm>
            <a:off x="1850938" y="5666950"/>
            <a:ext cx="3794322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6"/>
              </a:rPr>
              <a:t>https://github.com/cqrs-muflone</a:t>
            </a:r>
            <a:endParaRPr lang="it-IT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 descr="GitHub Logomark">
            <a:extLst>
              <a:ext uri="{FF2B5EF4-FFF2-40B4-BE49-F238E27FC236}">
                <a16:creationId xmlns:a16="http://schemas.microsoft.com/office/drawing/2014/main" id="{416B68DF-6D7D-0013-C893-CAF2EE7B7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85" y="6124231"/>
            <a:ext cx="392173" cy="3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0A21C20-CC18-E90D-AD2C-C88CBA84B00F}"/>
              </a:ext>
            </a:extLst>
          </p:cNvPr>
          <p:cNvSpPr txBox="1"/>
          <p:nvPr/>
        </p:nvSpPr>
        <p:spPr>
          <a:xfrm>
            <a:off x="1850938" y="6075635"/>
            <a:ext cx="3794322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7"/>
              </a:rPr>
              <a:t>https://github.com/ace68</a:t>
            </a:r>
            <a:endParaRPr lang="it-IT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FA19575-2823-DBEC-7F1D-89B9784F34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9898" y="5707906"/>
            <a:ext cx="407452" cy="4074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B5F40C3-06E2-90B9-2AB0-EB8D12D6EC37}"/>
              </a:ext>
            </a:extLst>
          </p:cNvPr>
          <p:cNvSpPr txBox="1">
            <a:spLocks/>
          </p:cNvSpPr>
          <p:nvPr/>
        </p:nvSpPr>
        <p:spPr>
          <a:xfrm>
            <a:off x="8767264" y="6012406"/>
            <a:ext cx="2709390" cy="489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hlinkClick r:id="rId9"/>
              </a:rPr>
              <a:t>Alberto Acerbis</a:t>
            </a:r>
            <a:endParaRPr lang="it-IT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9461A09-04B6-63AD-E7DF-5E43D9B7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802" y="5180184"/>
            <a:ext cx="794463" cy="7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icrosoft Certified: Azure Solutions Architect Expert (Legacy)">
            <a:extLst>
              <a:ext uri="{FF2B5EF4-FFF2-40B4-BE49-F238E27FC236}">
                <a16:creationId xmlns:a16="http://schemas.microsoft.com/office/drawing/2014/main" id="{F25A8D91-E900-70E0-2A92-63E94E13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982" y="5180184"/>
            <a:ext cx="794463" cy="7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hlinkClick r:id="rId12"/>
            <a:extLst>
              <a:ext uri="{FF2B5EF4-FFF2-40B4-BE49-F238E27FC236}">
                <a16:creationId xmlns:a16="http://schemas.microsoft.com/office/drawing/2014/main" id="{D105EBC6-BAE3-3C25-505F-9330918013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4367" y="1348746"/>
            <a:ext cx="6565267" cy="341661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40A93DA-1DC6-1EFE-FBD7-DE74093909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16622" y="5180184"/>
            <a:ext cx="750963" cy="79446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55F892D-295B-0D45-4CEF-F27D17767D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9313" y="3815717"/>
            <a:ext cx="2301439" cy="1051651"/>
          </a:xfrm>
          <a:prstGeom prst="rect">
            <a:avLst/>
          </a:prstGeom>
        </p:spPr>
      </p:pic>
      <p:pic>
        <p:nvPicPr>
          <p:cNvPr id="20" name="Immagine 19">
            <a:hlinkClick r:id="rId12"/>
            <a:extLst>
              <a:ext uri="{FF2B5EF4-FFF2-40B4-BE49-F238E27FC236}">
                <a16:creationId xmlns:a16="http://schemas.microsoft.com/office/drawing/2014/main" id="{0973489B-FB8B-309B-98F0-4F97A15EB8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02735" y="4310256"/>
            <a:ext cx="1425063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31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13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E7306D1-2583-AFF4-9AB7-EEC92CCA2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0" r="22724" b="287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olo 4">
            <a:extLst>
              <a:ext uri="{FF2B5EF4-FFF2-40B4-BE49-F238E27FC236}">
                <a16:creationId xmlns:a16="http://schemas.microsoft.com/office/drawing/2014/main" id="{DF5E0A0A-F2E8-32A8-3BDC-CC6DB109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3977640" cy="50916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  <a:cs typeface="+mj-cs"/>
              </a:rPr>
              <a:t>You have the permission to sleep …</a:t>
            </a:r>
            <a:br>
              <a:rPr lang="en-US" dirty="0">
                <a:solidFill>
                  <a:schemeClr val="bg1"/>
                </a:solidFill>
                <a:latin typeface="+mj-lt"/>
                <a:cs typeface="+mj-cs"/>
              </a:rPr>
            </a:br>
            <a:br>
              <a:rPr lang="en-US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en-US" sz="1300" dirty="0">
                <a:solidFill>
                  <a:schemeClr val="bg1"/>
                </a:solidFill>
                <a:latin typeface="+mj-lt"/>
                <a:cs typeface="+mj-cs"/>
              </a:rPr>
              <a:t>but the speaker has the right to question you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E40893-BF59-B877-F9A4-84B3C0F35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Can </a:t>
            </a:r>
            <a:r>
              <a:rPr lang="it-IT" dirty="0" err="1"/>
              <a:t>you</a:t>
            </a:r>
            <a:r>
              <a:rPr lang="it-IT" dirty="0"/>
              <a:t> help me?</a:t>
            </a:r>
          </a:p>
        </p:txBody>
      </p:sp>
      <p:sp>
        <p:nvSpPr>
          <p:cNvPr id="6" name="Fumetto: ovale 5">
            <a:extLst>
              <a:ext uri="{FF2B5EF4-FFF2-40B4-BE49-F238E27FC236}">
                <a16:creationId xmlns:a16="http://schemas.microsoft.com/office/drawing/2014/main" id="{CAF6128B-C3B4-953C-A51F-FF46E06A9A3E}"/>
              </a:ext>
            </a:extLst>
          </p:cNvPr>
          <p:cNvSpPr/>
          <p:nvPr/>
        </p:nvSpPr>
        <p:spPr>
          <a:xfrm>
            <a:off x="6494949" y="2069950"/>
            <a:ext cx="5494496" cy="304322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>
                <a:solidFill>
                  <a:schemeClr val="tx1"/>
                </a:solidFill>
              </a:rPr>
              <a:t>I </a:t>
            </a:r>
            <a:r>
              <a:rPr lang="it-IT" sz="3200" i="1" dirty="0" err="1">
                <a:solidFill>
                  <a:schemeClr val="tx1"/>
                </a:solidFill>
              </a:rPr>
              <a:t>need</a:t>
            </a:r>
            <a:r>
              <a:rPr lang="it-IT" sz="3200" i="1" dirty="0">
                <a:solidFill>
                  <a:schemeClr val="tx1"/>
                </a:solidFill>
              </a:rPr>
              <a:t> a </a:t>
            </a:r>
            <a:r>
              <a:rPr lang="it-IT" sz="3200" i="1" dirty="0" err="1">
                <a:solidFill>
                  <a:schemeClr val="tx1"/>
                </a:solidFill>
              </a:rPr>
              <a:t>distributed</a:t>
            </a:r>
            <a:r>
              <a:rPr lang="it-IT" sz="3200" i="1" dirty="0">
                <a:solidFill>
                  <a:schemeClr val="tx1"/>
                </a:solidFill>
              </a:rPr>
              <a:t> system. Can </a:t>
            </a:r>
            <a:r>
              <a:rPr lang="it-IT" sz="3200" i="1" dirty="0" err="1">
                <a:solidFill>
                  <a:schemeClr val="tx1"/>
                </a:solidFill>
              </a:rPr>
              <a:t>you</a:t>
            </a:r>
            <a:r>
              <a:rPr lang="it-IT" sz="3200" i="1" dirty="0">
                <a:solidFill>
                  <a:schemeClr val="tx1"/>
                </a:solidFill>
              </a:rPr>
              <a:t> help me?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1852584-E72C-A5A4-DC27-22E0B068F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5710E02-5E62-A760-1A30-5364A5DB2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3" y="1563091"/>
            <a:ext cx="5494496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The </a:t>
            </a:r>
            <a:r>
              <a:rPr lang="it-IT" dirty="0" err="1"/>
              <a:t>Fear</a:t>
            </a:r>
            <a:r>
              <a:rPr lang="it-IT" dirty="0"/>
              <a:t> for Distributed </a:t>
            </a:r>
            <a:r>
              <a:rPr lang="it-IT" dirty="0" err="1"/>
              <a:t>Architectures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77D4DEA-E2CE-580A-3B78-68986E9B4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5" y="3083390"/>
            <a:ext cx="2608218" cy="3188436"/>
          </a:xfrm>
          <a:prstGeom prst="rect">
            <a:avLst/>
          </a:prstGeom>
        </p:spPr>
      </p:pic>
      <p:sp>
        <p:nvSpPr>
          <p:cNvPr id="14" name="Fumetto: ovale 13">
            <a:extLst>
              <a:ext uri="{FF2B5EF4-FFF2-40B4-BE49-F238E27FC236}">
                <a16:creationId xmlns:a16="http://schemas.microsoft.com/office/drawing/2014/main" id="{2D134318-51E7-9483-EE0F-267D29AB23EF}"/>
              </a:ext>
            </a:extLst>
          </p:cNvPr>
          <p:cNvSpPr/>
          <p:nvPr/>
        </p:nvSpPr>
        <p:spPr>
          <a:xfrm>
            <a:off x="1513659" y="1254590"/>
            <a:ext cx="4582341" cy="146994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Why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have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architects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struggled</a:t>
            </a:r>
            <a:r>
              <a:rPr lang="it-IT" dirty="0">
                <a:solidFill>
                  <a:schemeClr val="tx1"/>
                </a:solidFill>
              </a:rPr>
              <a:t> with </a:t>
            </a:r>
            <a:r>
              <a:rPr lang="it-IT" dirty="0" err="1">
                <a:solidFill>
                  <a:schemeClr val="tx1"/>
                </a:solidFill>
              </a:rPr>
              <a:t>decisions</a:t>
            </a:r>
            <a:r>
              <a:rPr lang="it-IT" dirty="0">
                <a:solidFill>
                  <a:schemeClr val="tx1"/>
                </a:solidFill>
              </a:rPr>
              <a:t> in </a:t>
            </a:r>
            <a:r>
              <a:rPr lang="it-IT" b="1" dirty="0" err="1">
                <a:solidFill>
                  <a:schemeClr val="tx1"/>
                </a:solidFill>
              </a:rPr>
              <a:t>distributed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architectures</a:t>
            </a:r>
            <a:r>
              <a:rPr lang="it-IT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C479569-4D28-FC25-E03C-918346C73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40" y="3550371"/>
            <a:ext cx="3045437" cy="2721455"/>
          </a:xfrm>
          <a:prstGeom prst="rect">
            <a:avLst/>
          </a:prstGeom>
        </p:spPr>
      </p:pic>
      <p:sp>
        <p:nvSpPr>
          <p:cNvPr id="17" name="Fumetto: ovale 16">
            <a:extLst>
              <a:ext uri="{FF2B5EF4-FFF2-40B4-BE49-F238E27FC236}">
                <a16:creationId xmlns:a16="http://schemas.microsoft.com/office/drawing/2014/main" id="{158F836B-4758-1986-9215-2DE7E5A7AF17}"/>
              </a:ext>
            </a:extLst>
          </p:cNvPr>
          <p:cNvSpPr/>
          <p:nvPr/>
        </p:nvSpPr>
        <p:spPr>
          <a:xfrm>
            <a:off x="7451817" y="1810807"/>
            <a:ext cx="4582341" cy="146994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Because</a:t>
            </a:r>
            <a:r>
              <a:rPr lang="it-IT" dirty="0">
                <a:solidFill>
                  <a:schemeClr val="tx1"/>
                </a:solidFill>
              </a:rPr>
              <a:t> Software Architecture </a:t>
            </a:r>
            <a:r>
              <a:rPr lang="it-IT" dirty="0" err="1">
                <a:solidFill>
                  <a:schemeClr val="tx1"/>
                </a:solidFill>
              </a:rPr>
              <a:t>is</a:t>
            </a:r>
            <a:r>
              <a:rPr lang="it-IT" dirty="0">
                <a:solidFill>
                  <a:schemeClr val="tx1"/>
                </a:solidFill>
              </a:rPr>
              <a:t> the </a:t>
            </a:r>
            <a:r>
              <a:rPr lang="it-IT" dirty="0" err="1">
                <a:solidFill>
                  <a:schemeClr val="tx1"/>
                </a:solidFill>
              </a:rPr>
              <a:t>stuff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can’t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strike="sngStrike" dirty="0">
                <a:solidFill>
                  <a:schemeClr val="tx1"/>
                </a:solidFill>
              </a:rPr>
              <a:t>Google</a:t>
            </a:r>
            <a:r>
              <a:rPr lang="it-IT" dirty="0">
                <a:solidFill>
                  <a:schemeClr val="tx1"/>
                </a:solidFill>
              </a:rPr>
              <a:t> Bing </a:t>
            </a:r>
            <a:r>
              <a:rPr lang="it-IT" dirty="0" err="1">
                <a:solidFill>
                  <a:schemeClr val="tx1"/>
                </a:solidFill>
              </a:rPr>
              <a:t>answers</a:t>
            </a:r>
            <a:r>
              <a:rPr lang="it-IT" dirty="0">
                <a:solidFill>
                  <a:schemeClr val="tx1"/>
                </a:solidFill>
              </a:rPr>
              <a:t> for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4F80D50-F1B3-8203-1E2A-9CD80AD8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Ecosystem</a:t>
            </a:r>
            <a:r>
              <a:rPr lang="it-IT" dirty="0"/>
              <a:t> </a:t>
            </a:r>
            <a:r>
              <a:rPr lang="it-IT" dirty="0" err="1"/>
              <a:t>Change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9DFCA2-0E4B-C42A-CBD2-0A839B898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040" y="1681211"/>
            <a:ext cx="2941575" cy="4503810"/>
          </a:xfrm>
          <a:prstGeom prst="rect">
            <a:avLst/>
          </a:prstGeom>
        </p:spPr>
      </p:pic>
      <p:sp>
        <p:nvSpPr>
          <p:cNvPr id="6" name="Fumetto: ovale 5">
            <a:extLst>
              <a:ext uri="{FF2B5EF4-FFF2-40B4-BE49-F238E27FC236}">
                <a16:creationId xmlns:a16="http://schemas.microsoft.com/office/drawing/2014/main" id="{CAF6128B-C3B4-953C-A51F-FF46E06A9A3E}"/>
              </a:ext>
            </a:extLst>
          </p:cNvPr>
          <p:cNvSpPr/>
          <p:nvPr/>
        </p:nvSpPr>
        <p:spPr>
          <a:xfrm>
            <a:off x="755780" y="2204201"/>
            <a:ext cx="6130211" cy="276690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>
                <a:solidFill>
                  <a:schemeClr val="tx1"/>
                </a:solidFill>
              </a:rPr>
              <a:t>How </a:t>
            </a:r>
            <a:r>
              <a:rPr lang="it-IT" sz="3200" i="1" dirty="0" err="1">
                <a:solidFill>
                  <a:schemeClr val="tx1"/>
                </a:solidFill>
              </a:rPr>
              <a:t>is</a:t>
            </a:r>
            <a:r>
              <a:rPr lang="it-IT" sz="3200" i="1" dirty="0">
                <a:solidFill>
                  <a:schemeClr val="tx1"/>
                </a:solidFill>
              </a:rPr>
              <a:t> long-</a:t>
            </a:r>
            <a:r>
              <a:rPr lang="it-IT" sz="3200" i="1" dirty="0" err="1">
                <a:solidFill>
                  <a:schemeClr val="tx1"/>
                </a:solidFill>
              </a:rPr>
              <a:t>term</a:t>
            </a:r>
            <a:r>
              <a:rPr lang="it-IT" sz="3200" i="1" dirty="0">
                <a:solidFill>
                  <a:schemeClr val="tx1"/>
                </a:solidFill>
              </a:rPr>
              <a:t> planning </a:t>
            </a:r>
            <a:r>
              <a:rPr lang="it-IT" sz="3200" i="1" dirty="0" err="1">
                <a:solidFill>
                  <a:schemeClr val="tx1"/>
                </a:solidFill>
              </a:rPr>
              <a:t>possible</a:t>
            </a:r>
            <a:r>
              <a:rPr lang="it-IT" sz="3200" i="1" dirty="0">
                <a:solidFill>
                  <a:schemeClr val="tx1"/>
                </a:solidFill>
              </a:rPr>
              <a:t> under </a:t>
            </a:r>
            <a:r>
              <a:rPr lang="it-IT" sz="3200" i="1" dirty="0" err="1">
                <a:solidFill>
                  <a:schemeClr val="tx1"/>
                </a:solidFill>
              </a:rPr>
              <a:t>constant</a:t>
            </a:r>
            <a:r>
              <a:rPr lang="it-IT" sz="3200" i="1" dirty="0">
                <a:solidFill>
                  <a:schemeClr val="tx1"/>
                </a:solidFill>
              </a:rPr>
              <a:t> </a:t>
            </a:r>
            <a:r>
              <a:rPr lang="it-IT" sz="3200" i="1" dirty="0" err="1">
                <a:solidFill>
                  <a:schemeClr val="tx1"/>
                </a:solidFill>
              </a:rPr>
              <a:t>change</a:t>
            </a:r>
            <a:r>
              <a:rPr lang="it-IT" sz="32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1852584-E72C-A5A4-DC27-22E0B068F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3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Evolutionary</a:t>
            </a:r>
            <a:r>
              <a:rPr lang="it-IT" dirty="0"/>
              <a:t> Architecture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A7A9491-10A6-D831-7DB3-320E771A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1" y="1953542"/>
            <a:ext cx="3543407" cy="377710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E40893-BF59-B877-F9A4-84B3C0F35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sp>
        <p:nvSpPr>
          <p:cNvPr id="13" name="Fumetto: ovale 12">
            <a:extLst>
              <a:ext uri="{FF2B5EF4-FFF2-40B4-BE49-F238E27FC236}">
                <a16:creationId xmlns:a16="http://schemas.microsoft.com/office/drawing/2014/main" id="{A330429E-74BC-B6CC-C0A2-4DF91373CA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36097" y="1897459"/>
            <a:ext cx="7632441" cy="306308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An </a:t>
            </a:r>
            <a:r>
              <a:rPr lang="it-IT" sz="2800" dirty="0" err="1">
                <a:solidFill>
                  <a:schemeClr val="tx1"/>
                </a:solidFill>
              </a:rPr>
              <a:t>Evolutionary</a:t>
            </a:r>
            <a:r>
              <a:rPr lang="it-IT" sz="2800" dirty="0">
                <a:solidFill>
                  <a:schemeClr val="tx1"/>
                </a:solidFill>
              </a:rPr>
              <a:t> Architecture supports </a:t>
            </a:r>
            <a:r>
              <a:rPr lang="it-IT" sz="2800" dirty="0" err="1">
                <a:solidFill>
                  <a:schemeClr val="tx1"/>
                </a:solidFill>
              </a:rPr>
              <a:t>guided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incremental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change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across</a:t>
            </a:r>
            <a:r>
              <a:rPr lang="it-IT" sz="2800" dirty="0">
                <a:solidFill>
                  <a:schemeClr val="tx1"/>
                </a:solidFill>
              </a:rPr>
              <a:t> multiple </a:t>
            </a:r>
            <a:r>
              <a:rPr lang="it-IT" sz="2800" dirty="0" err="1">
                <a:solidFill>
                  <a:schemeClr val="tx1"/>
                </a:solidFill>
              </a:rPr>
              <a:t>dimensions</a:t>
            </a:r>
            <a:r>
              <a:rPr lang="it-IT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62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Solutions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96C2E62-547D-2C43-3D96-41FC0DBA4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C3271EF-E604-2CF9-B0CD-4CE73BC1E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744" y="4092587"/>
            <a:ext cx="2829285" cy="2092434"/>
          </a:xfrm>
          <a:prstGeom prst="rect">
            <a:avLst/>
          </a:prstGeom>
        </p:spPr>
      </p:pic>
      <p:sp>
        <p:nvSpPr>
          <p:cNvPr id="3" name="Fumetto: ovale 2">
            <a:extLst>
              <a:ext uri="{FF2B5EF4-FFF2-40B4-BE49-F238E27FC236}">
                <a16:creationId xmlns:a16="http://schemas.microsoft.com/office/drawing/2014/main" id="{B8C716A0-F89B-D427-BB0E-D1E6B96B6686}"/>
              </a:ext>
            </a:extLst>
          </p:cNvPr>
          <p:cNvSpPr/>
          <p:nvPr/>
        </p:nvSpPr>
        <p:spPr>
          <a:xfrm>
            <a:off x="533945" y="1464574"/>
            <a:ext cx="4392619" cy="230499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 </a:t>
            </a:r>
            <a:r>
              <a:rPr lang="it-IT" b="1" i="1" dirty="0" err="1">
                <a:solidFill>
                  <a:srgbClr val="0070C0"/>
                </a:solidFill>
              </a:rPr>
              <a:t>monolithic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architecture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is</a:t>
            </a:r>
            <a:r>
              <a:rPr lang="it-IT" dirty="0">
                <a:solidFill>
                  <a:schemeClr val="tx1"/>
                </a:solidFill>
              </a:rPr>
              <a:t> a </a:t>
            </a:r>
            <a:r>
              <a:rPr lang="it-IT" dirty="0" err="1">
                <a:solidFill>
                  <a:schemeClr val="tx1"/>
                </a:solidFill>
              </a:rPr>
              <a:t>traditional</a:t>
            </a:r>
            <a:r>
              <a:rPr lang="it-IT" dirty="0">
                <a:solidFill>
                  <a:schemeClr val="tx1"/>
                </a:solidFill>
              </a:rPr>
              <a:t> model of a software </a:t>
            </a:r>
            <a:r>
              <a:rPr lang="it-IT" dirty="0" err="1">
                <a:solidFill>
                  <a:schemeClr val="tx1"/>
                </a:solidFill>
              </a:rPr>
              <a:t>program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which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built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as</a:t>
            </a:r>
            <a:r>
              <a:rPr lang="it-IT" dirty="0">
                <a:solidFill>
                  <a:schemeClr val="tx1"/>
                </a:solidFill>
              </a:rPr>
              <a:t> a </a:t>
            </a:r>
            <a:r>
              <a:rPr lang="it-IT" dirty="0" err="1">
                <a:solidFill>
                  <a:schemeClr val="tx1"/>
                </a:solidFill>
              </a:rPr>
              <a:t>unified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unit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that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is</a:t>
            </a:r>
            <a:r>
              <a:rPr lang="it-IT" dirty="0">
                <a:solidFill>
                  <a:schemeClr val="tx1"/>
                </a:solidFill>
              </a:rPr>
              <a:t> self-</a:t>
            </a:r>
            <a:r>
              <a:rPr lang="it-IT" dirty="0" err="1">
                <a:solidFill>
                  <a:schemeClr val="tx1"/>
                </a:solidFill>
              </a:rPr>
              <a:t>contained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b="1" i="1" dirty="0" err="1">
                <a:solidFill>
                  <a:srgbClr val="0070C0"/>
                </a:solidFill>
              </a:rPr>
              <a:t>independent</a:t>
            </a:r>
            <a:r>
              <a:rPr lang="it-IT" dirty="0">
                <a:solidFill>
                  <a:schemeClr val="tx1"/>
                </a:solidFill>
              </a:rPr>
              <a:t> from </a:t>
            </a:r>
            <a:r>
              <a:rPr lang="it-IT" dirty="0" err="1">
                <a:solidFill>
                  <a:schemeClr val="tx1"/>
                </a:solidFill>
              </a:rPr>
              <a:t>other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applications</a:t>
            </a:r>
            <a:r>
              <a:rPr lang="it-IT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umetto: ovale 3">
            <a:extLst>
              <a:ext uri="{FF2B5EF4-FFF2-40B4-BE49-F238E27FC236}">
                <a16:creationId xmlns:a16="http://schemas.microsoft.com/office/drawing/2014/main" id="{540ADCA9-A715-05A7-A7EE-11EE2443F1A9}"/>
              </a:ext>
            </a:extLst>
          </p:cNvPr>
          <p:cNvSpPr/>
          <p:nvPr/>
        </p:nvSpPr>
        <p:spPr>
          <a:xfrm>
            <a:off x="6821159" y="1464574"/>
            <a:ext cx="4603367" cy="230499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err="1">
                <a:solidFill>
                  <a:srgbClr val="0070C0"/>
                </a:solidFill>
              </a:rPr>
              <a:t>Microservices</a:t>
            </a:r>
            <a:r>
              <a:rPr lang="it-IT" dirty="0">
                <a:solidFill>
                  <a:schemeClr val="tx1"/>
                </a:solidFill>
              </a:rPr>
              <a:t> are self-</a:t>
            </a:r>
            <a:r>
              <a:rPr lang="it-IT" dirty="0" err="1">
                <a:solidFill>
                  <a:schemeClr val="tx1"/>
                </a:solidFill>
              </a:rPr>
              <a:t>contained</a:t>
            </a:r>
            <a:r>
              <a:rPr lang="it-IT" dirty="0">
                <a:solidFill>
                  <a:schemeClr val="tx1"/>
                </a:solidFill>
              </a:rPr>
              <a:t> small services </a:t>
            </a:r>
            <a:r>
              <a:rPr lang="it-IT" dirty="0" err="1">
                <a:solidFill>
                  <a:schemeClr val="tx1"/>
                </a:solidFill>
              </a:rPr>
              <a:t>that</a:t>
            </a:r>
            <a:r>
              <a:rPr lang="it-IT" dirty="0">
                <a:solidFill>
                  <a:schemeClr val="tx1"/>
                </a:solidFill>
              </a:rPr>
              <a:t> handle </a:t>
            </a:r>
            <a:r>
              <a:rPr lang="it-IT" dirty="0" err="1">
                <a:solidFill>
                  <a:schemeClr val="tx1"/>
                </a:solidFill>
              </a:rPr>
              <a:t>specific</a:t>
            </a:r>
            <a:r>
              <a:rPr lang="it-IT" dirty="0">
                <a:solidFill>
                  <a:schemeClr val="tx1"/>
                </a:solidFill>
              </a:rPr>
              <a:t> business </a:t>
            </a:r>
            <a:r>
              <a:rPr lang="it-IT" dirty="0" err="1">
                <a:solidFill>
                  <a:schemeClr val="tx1"/>
                </a:solidFill>
              </a:rPr>
              <a:t>functions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within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clearly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defined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boundaries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known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i="1" dirty="0" err="1">
                <a:solidFill>
                  <a:srgbClr val="0070C0"/>
                </a:solidFill>
              </a:rPr>
              <a:t>Bounded</a:t>
            </a:r>
            <a:r>
              <a:rPr lang="it-IT" b="1" i="1" dirty="0">
                <a:solidFill>
                  <a:srgbClr val="0070C0"/>
                </a:solidFill>
              </a:rPr>
              <a:t> </a:t>
            </a:r>
            <a:r>
              <a:rPr lang="it-IT" b="1" i="1" dirty="0" err="1">
                <a:solidFill>
                  <a:srgbClr val="0070C0"/>
                </a:solidFill>
              </a:rPr>
              <a:t>Context</a:t>
            </a:r>
            <a:r>
              <a:rPr lang="it-IT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8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AE0EFC-B7FF-4C7D-BF02-BDDAEA85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Traps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ABABEE-7E35-AA31-26E1-D13EA0520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8" y="2094348"/>
            <a:ext cx="2528050" cy="338652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AED218A-7712-0F8B-1A21-702B2146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526" y="5990694"/>
            <a:ext cx="358171" cy="388654"/>
          </a:xfrm>
          <a:prstGeom prst="rect">
            <a:avLst/>
          </a:prstGeom>
        </p:spPr>
      </p:pic>
      <p:sp>
        <p:nvSpPr>
          <p:cNvPr id="2" name="Scorrimento verticale 1">
            <a:extLst>
              <a:ext uri="{FF2B5EF4-FFF2-40B4-BE49-F238E27FC236}">
                <a16:creationId xmlns:a16="http://schemas.microsoft.com/office/drawing/2014/main" id="{79C8646E-EA28-ED91-A8EA-909969BF3892}"/>
              </a:ext>
            </a:extLst>
          </p:cNvPr>
          <p:cNvSpPr/>
          <p:nvPr/>
        </p:nvSpPr>
        <p:spPr>
          <a:xfrm>
            <a:off x="3556920" y="2378523"/>
            <a:ext cx="2130362" cy="1129028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Database </a:t>
            </a:r>
            <a:r>
              <a:rPr lang="it-IT" dirty="0" err="1">
                <a:solidFill>
                  <a:schemeClr val="tx1"/>
                </a:solidFill>
              </a:rPr>
              <a:t>Refactoring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3" name="Scorrimento verticale 2">
            <a:extLst>
              <a:ext uri="{FF2B5EF4-FFF2-40B4-BE49-F238E27FC236}">
                <a16:creationId xmlns:a16="http://schemas.microsoft.com/office/drawing/2014/main" id="{27A9EF4E-52FA-0005-E0C3-BE0FA562D587}"/>
              </a:ext>
            </a:extLst>
          </p:cNvPr>
          <p:cNvSpPr/>
          <p:nvPr/>
        </p:nvSpPr>
        <p:spPr>
          <a:xfrm>
            <a:off x="6325002" y="2378523"/>
            <a:ext cx="2130362" cy="1129028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Choreography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7" name="Scorrimento verticale 6">
            <a:extLst>
              <a:ext uri="{FF2B5EF4-FFF2-40B4-BE49-F238E27FC236}">
                <a16:creationId xmlns:a16="http://schemas.microsoft.com/office/drawing/2014/main" id="{C4486EB3-2469-A87B-B19A-58D9A4CF4EF0}"/>
              </a:ext>
            </a:extLst>
          </p:cNvPr>
          <p:cNvSpPr/>
          <p:nvPr/>
        </p:nvSpPr>
        <p:spPr>
          <a:xfrm>
            <a:off x="9093083" y="2378523"/>
            <a:ext cx="2130362" cy="1129028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Contract</a:t>
            </a:r>
            <a:r>
              <a:rPr lang="it-IT" dirty="0">
                <a:solidFill>
                  <a:schemeClr val="tx1"/>
                </a:solidFill>
              </a:rPr>
              <a:t> Testing</a:t>
            </a:r>
          </a:p>
          <a:p>
            <a:pPr algn="ctr"/>
            <a:endParaRPr lang="it-IT" dirty="0"/>
          </a:p>
        </p:txBody>
      </p:sp>
      <p:sp>
        <p:nvSpPr>
          <p:cNvPr id="18" name="Scorrimento verticale 17">
            <a:extLst>
              <a:ext uri="{FF2B5EF4-FFF2-40B4-BE49-F238E27FC236}">
                <a16:creationId xmlns:a16="http://schemas.microsoft.com/office/drawing/2014/main" id="{CB78AA17-2E33-6081-9136-84F058E917B5}"/>
              </a:ext>
            </a:extLst>
          </p:cNvPr>
          <p:cNvSpPr/>
          <p:nvPr/>
        </p:nvSpPr>
        <p:spPr>
          <a:xfrm>
            <a:off x="3556920" y="4051813"/>
            <a:ext cx="2130362" cy="1129028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Continuos</a:t>
            </a:r>
            <a:r>
              <a:rPr lang="it-IT" dirty="0">
                <a:solidFill>
                  <a:schemeClr val="tx1"/>
                </a:solidFill>
              </a:rPr>
              <a:t> Delivery</a:t>
            </a:r>
          </a:p>
          <a:p>
            <a:pPr algn="ctr"/>
            <a:endParaRPr lang="it-IT" dirty="0"/>
          </a:p>
        </p:txBody>
      </p:sp>
      <p:sp>
        <p:nvSpPr>
          <p:cNvPr id="19" name="Scorrimento verticale 18">
            <a:extLst>
              <a:ext uri="{FF2B5EF4-FFF2-40B4-BE49-F238E27FC236}">
                <a16:creationId xmlns:a16="http://schemas.microsoft.com/office/drawing/2014/main" id="{FB082EA6-DE9B-0497-503D-426464DCF096}"/>
              </a:ext>
            </a:extLst>
          </p:cNvPr>
          <p:cNvSpPr/>
          <p:nvPr/>
        </p:nvSpPr>
        <p:spPr>
          <a:xfrm>
            <a:off x="6325001" y="4051813"/>
            <a:ext cx="2130362" cy="1129028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Evolvability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dirty="0" err="1">
                <a:solidFill>
                  <a:schemeClr val="tx1"/>
                </a:solidFill>
              </a:rPr>
              <a:t>Experimentation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20" name="Scorrimento verticale 19">
            <a:extLst>
              <a:ext uri="{FF2B5EF4-FFF2-40B4-BE49-F238E27FC236}">
                <a16:creationId xmlns:a16="http://schemas.microsoft.com/office/drawing/2014/main" id="{33C2FFB5-DFF8-2AF1-5C7A-3083E2324D64}"/>
              </a:ext>
            </a:extLst>
          </p:cNvPr>
          <p:cNvSpPr/>
          <p:nvPr/>
        </p:nvSpPr>
        <p:spPr>
          <a:xfrm>
            <a:off x="9093083" y="4051813"/>
            <a:ext cx="2130362" cy="1129028"/>
          </a:xfrm>
          <a:prstGeom prst="verticalScrol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Culture of </a:t>
            </a:r>
            <a:r>
              <a:rPr lang="it-IT" dirty="0" err="1">
                <a:solidFill>
                  <a:schemeClr val="tx1"/>
                </a:solidFill>
              </a:rPr>
              <a:t>Experimentation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369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4_Tema di Office">
  <a:themeElements>
    <a:clrScheme name="Tori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D48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531</Words>
  <Application>Microsoft Office PowerPoint</Application>
  <PresentationFormat>Widescreen</PresentationFormat>
  <Paragraphs>98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Arial</vt:lpstr>
      <vt:lpstr>Calibri</vt:lpstr>
      <vt:lpstr>Segoe UI</vt:lpstr>
      <vt:lpstr>4_Tema di Office</vt:lpstr>
      <vt:lpstr>3_Tema di Office</vt:lpstr>
      <vt:lpstr>2_Tema di Office</vt:lpstr>
      <vt:lpstr>Personalizza struttura</vt:lpstr>
      <vt:lpstr>Evolutionary Architectures  con .NET e MS Azure</vt:lpstr>
      <vt:lpstr>Presentazione standard di PowerPoint</vt:lpstr>
      <vt:lpstr>You have the permission to sleep …  but the speaker has the right to question you</vt:lpstr>
      <vt:lpstr>Can you help me?</vt:lpstr>
      <vt:lpstr>The Fear for Distributed Architectures</vt:lpstr>
      <vt:lpstr>Ecosystem Change</vt:lpstr>
      <vt:lpstr>Evolutionary Architecture</vt:lpstr>
      <vt:lpstr>Solutions</vt:lpstr>
      <vt:lpstr>Traps</vt:lpstr>
      <vt:lpstr>Unknow Unknows</vt:lpstr>
      <vt:lpstr>Incremental</vt:lpstr>
      <vt:lpstr>What is a Module?</vt:lpstr>
      <vt:lpstr>Show Me the Code!</vt:lpstr>
      <vt:lpstr>Guided</vt:lpstr>
      <vt:lpstr>Test – Test – Test – Test …. Test!</vt:lpstr>
      <vt:lpstr>Show Me the Code!</vt:lpstr>
      <vt:lpstr>Multiple Dimensions</vt:lpstr>
      <vt:lpstr>Principles</vt:lpstr>
      <vt:lpstr>Laws of Software Architecture</vt:lpstr>
      <vt:lpstr>Show Me the Code!</vt:lpstr>
      <vt:lpstr>Ready to Deploy</vt:lpstr>
      <vt:lpstr>Why Container Apps?</vt:lpstr>
      <vt:lpstr>Show Me the Code!</vt:lpstr>
      <vt:lpstr>Suggestions</vt:lpstr>
      <vt:lpstr>Thank You!!!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Congiu Luca</dc:creator>
  <cp:lastModifiedBy>Acerbis Alberto</cp:lastModifiedBy>
  <cp:revision>97</cp:revision>
  <dcterms:created xsi:type="dcterms:W3CDTF">2019-05-12T19:24:58Z</dcterms:created>
  <dcterms:modified xsi:type="dcterms:W3CDTF">2024-02-08T14:44:53Z</dcterms:modified>
</cp:coreProperties>
</file>