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5"/>
  </p:notesMasterIdLst>
  <p:sldIdLst>
    <p:sldId id="256" r:id="rId3"/>
    <p:sldId id="280" r:id="rId4"/>
    <p:sldId id="296" r:id="rId5"/>
    <p:sldId id="274" r:id="rId6"/>
    <p:sldId id="257" r:id="rId7"/>
    <p:sldId id="273" r:id="rId8"/>
    <p:sldId id="272" r:id="rId9"/>
    <p:sldId id="271" r:id="rId10"/>
    <p:sldId id="270" r:id="rId11"/>
    <p:sldId id="266" r:id="rId12"/>
    <p:sldId id="282" r:id="rId13"/>
    <p:sldId id="262" r:id="rId14"/>
    <p:sldId id="258" r:id="rId15"/>
    <p:sldId id="275" r:id="rId16"/>
    <p:sldId id="267" r:id="rId17"/>
    <p:sldId id="294" r:id="rId18"/>
    <p:sldId id="283" r:id="rId19"/>
    <p:sldId id="292" r:id="rId20"/>
    <p:sldId id="285" r:id="rId21"/>
    <p:sldId id="260" r:id="rId22"/>
    <p:sldId id="281" r:id="rId23"/>
    <p:sldId id="268" r:id="rId24"/>
    <p:sldId id="299" r:id="rId25"/>
    <p:sldId id="259" r:id="rId26"/>
    <p:sldId id="261" r:id="rId27"/>
    <p:sldId id="286" r:id="rId28"/>
    <p:sldId id="297" r:id="rId29"/>
    <p:sldId id="298" r:id="rId30"/>
    <p:sldId id="269" r:id="rId31"/>
    <p:sldId id="277" r:id="rId32"/>
    <p:sldId id="288" r:id="rId33"/>
    <p:sldId id="291" r:id="rId3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ECF30B-253E-4CD9-9A62-C44571EC840F}" v="122" dt="2024-02-27T16:32:02.3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6871" autoAdjust="0"/>
  </p:normalViewPr>
  <p:slideViewPr>
    <p:cSldViewPr snapToGrid="0">
      <p:cViewPr varScale="1">
        <p:scale>
          <a:sx n="96" d="100"/>
          <a:sy n="96" d="100"/>
        </p:scale>
        <p:origin x="1092" y="84"/>
      </p:cViewPr>
      <p:guideLst/>
    </p:cSldViewPr>
  </p:slideViewPr>
  <p:outlineViewPr>
    <p:cViewPr>
      <p:scale>
        <a:sx n="33" d="100"/>
        <a:sy n="33" d="100"/>
      </p:scale>
      <p:origin x="0" y="-67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4635F-56A1-4A40-8023-B19F427F0CFC}" type="datetimeFigureOut">
              <a:rPr lang="it-IT" smtClean="0"/>
              <a:t>22/04/2024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5217A7-0888-4084-89B0-8CDFE79E8E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8007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217A7-0888-4084-89B0-8CDFE79E8E7D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13958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/>
              <a:t>Functional</a:t>
            </a:r>
            <a:r>
              <a:rPr lang="it-IT" dirty="0"/>
              <a:t> </a:t>
            </a:r>
            <a:r>
              <a:rPr lang="it-IT" dirty="0" err="1"/>
              <a:t>cohesion</a:t>
            </a:r>
            <a:r>
              <a:rPr lang="it-IT" dirty="0"/>
              <a:t>: </a:t>
            </a:r>
            <a:r>
              <a:rPr lang="en-US" dirty="0"/>
              <a:t>Refers structurally to the proximity of related elements: classes, components, services, and so on.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217A7-0888-4084-89B0-8CDFE79E8E7D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4079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EA9E2-8846-7147-A757-A53A20C2A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0130E4D-6F7E-AF3C-9A97-A067CA483B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21D1539-2ABE-CE4F-4797-45FB56C210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 BC originale senza gli altri elementi è limitato.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B4C1820-35CA-C36B-F694-55A038D778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217A7-0888-4084-89B0-8CDFE79E8E7D}" type="slidenum">
              <a:rPr lang="it-IT" smtClean="0"/>
              <a:t>27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37074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C0CEA-BBBE-65BD-DF7A-BF2A5208E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A34A3E3-B3D2-937D-8CAA-ED065A761F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26817D3-9B3A-438A-2C4F-812D7E3E72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 BC originale senza gli altri elementi </a:t>
            </a:r>
            <a:r>
              <a:rPr lang="it-IT"/>
              <a:t>è limitato.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5827941-C3D7-9E4B-B0A0-550DF5854C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217A7-0888-4084-89B0-8CDFE79E8E7D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79740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174211-05F2-4E73-A385-9883D5E86EE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631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A voce diremo che il BC deve tenere in considerazione la sua evoluzione e l’accoppiamento statico con l’infrastruttura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217A7-0888-4084-89B0-8CDFE79E8E7D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14658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217A7-0888-4084-89B0-8CDFE79E8E7D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8925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Inseriamo il concetto di modulare (quantum </a:t>
            </a:r>
            <a:r>
              <a:rPr lang="it-IT" dirty="0" err="1"/>
              <a:t>architecture</a:t>
            </a:r>
            <a:r>
              <a:rPr lang="it-IT" dirty="0"/>
              <a:t>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217A7-0888-4084-89B0-8CDFE79E8E7D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9252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Perché</a:t>
            </a:r>
            <a:r>
              <a:rPr lang="en-US" dirty="0"/>
              <a:t> </a:t>
            </a:r>
            <a:r>
              <a:rPr lang="en-US" dirty="0" err="1"/>
              <a:t>abbiamo</a:t>
            </a:r>
            <a:r>
              <a:rPr lang="en-US" dirty="0"/>
              <a:t> </a:t>
            </a:r>
            <a:r>
              <a:rPr lang="en-US" dirty="0" err="1"/>
              <a:t>fatto</a:t>
            </a:r>
            <a:r>
              <a:rPr lang="en-US" dirty="0"/>
              <a:t> il </a:t>
            </a:r>
            <a:r>
              <a:rPr lang="en-US" dirty="0" err="1"/>
              <a:t>monolite</a:t>
            </a:r>
            <a:r>
              <a:rPr lang="en-US" dirty="0"/>
              <a:t> </a:t>
            </a:r>
            <a:r>
              <a:rPr lang="en-US" dirty="0" err="1"/>
              <a:t>così</a:t>
            </a:r>
            <a:r>
              <a:rPr lang="en-US" dirty="0"/>
              <a:t>? </a:t>
            </a:r>
            <a:r>
              <a:rPr lang="en-US" dirty="0" err="1"/>
              <a:t>perchè</a:t>
            </a:r>
            <a:r>
              <a:rPr lang="en-US" dirty="0"/>
              <a:t> ci </a:t>
            </a:r>
            <a:r>
              <a:rPr lang="en-US" dirty="0" err="1"/>
              <a:t>sono</a:t>
            </a:r>
            <a:r>
              <a:rPr lang="en-US" dirty="0"/>
              <a:t> </a:t>
            </a:r>
            <a:r>
              <a:rPr lang="en-US" dirty="0" err="1"/>
              <a:t>scelte</a:t>
            </a:r>
            <a:r>
              <a:rPr lang="en-US" dirty="0"/>
              <a:t> </a:t>
            </a:r>
            <a:r>
              <a:rPr lang="en-US" dirty="0" err="1"/>
              <a:t>architetturali</a:t>
            </a:r>
            <a:r>
              <a:rPr lang="en-US" dirty="0"/>
              <a:t> da </a:t>
            </a:r>
            <a:r>
              <a:rPr lang="en-US" dirty="0" err="1"/>
              <a:t>tenere</a:t>
            </a:r>
            <a:r>
              <a:rPr lang="en-US" dirty="0"/>
              <a:t> </a:t>
            </a:r>
            <a:r>
              <a:rPr lang="en-US" dirty="0" err="1"/>
              <a:t>presente</a:t>
            </a:r>
            <a:endParaRPr lang="en-US" dirty="0"/>
          </a:p>
          <a:p>
            <a:r>
              <a:rPr lang="en-US" dirty="0"/>
              <a:t>For example, the decision between synchronous versus asynchronous communication has a number of trade-offs before architects layer in implementation details.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217A7-0888-4084-89B0-8CDFE79E8E7D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9639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B9890-B997-FCB4-9BD8-4F3352092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3B109E8-593A-10C6-A67A-E13CDF8FC5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64A10C6-5E1E-2A26-A34F-C647482643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Inseriamo il concetto di modulare (quantum </a:t>
            </a:r>
            <a:r>
              <a:rPr lang="it-IT" dirty="0" err="1"/>
              <a:t>architecture</a:t>
            </a:r>
            <a:r>
              <a:rPr lang="it-IT" dirty="0"/>
              <a:t>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8D18A89-201D-925D-4076-556D2D3ADC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5217A7-0888-4084-89B0-8CDFE79E8E7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55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Chi mi garantisce l’evoluzione guidata della mia </a:t>
            </a:r>
            <a:r>
              <a:rPr lang="it-IT" dirty="0" err="1"/>
              <a:t>archiattura</a:t>
            </a:r>
            <a:r>
              <a:rPr lang="it-IT" dirty="0"/>
              <a:t>? Le fitness </a:t>
            </a:r>
            <a:r>
              <a:rPr lang="it-IT" dirty="0" err="1"/>
              <a:t>function</a:t>
            </a:r>
            <a:r>
              <a:rPr lang="it-IT" dirty="0"/>
              <a:t> -&gt; test sull’architettura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217A7-0888-4084-89B0-8CDFE79E8E7D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6476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Evidenziare che non c’è scritto Microservizio da nessuna parte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217A7-0888-4084-89B0-8CDFE79E8E7D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9048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Single table ownership</a:t>
            </a:r>
          </a:p>
          <a:p>
            <a:r>
              <a:rPr lang="it-IT" dirty="0"/>
              <a:t>Common table ownership (all services write to this DB)</a:t>
            </a:r>
          </a:p>
          <a:p>
            <a:r>
              <a:rPr lang="it-IT" dirty="0"/>
              <a:t>Joint ownership (just two services write to this DB)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217A7-0888-4084-89B0-8CDFE79E8E7D}" type="slidenum">
              <a:rPr lang="it-IT" smtClean="0"/>
              <a:t>23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09992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1B7908-07F7-1374-4382-9009E1F9C6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BDFBC0E-77F9-9565-8FD4-7149DB548D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9677DD-8D47-F54A-5B3A-53B42021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9908C-A0DC-48C9-8B1C-26CA2A931F52}" type="datetimeFigureOut">
              <a:rPr lang="it-IT" smtClean="0"/>
              <a:t>22/04/2024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C3A75E-1341-8E9C-9E06-EED681F12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A40B4C-FC7C-9C92-C092-47185636C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B233-82B4-4DC1-AD46-FA62F67DA8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1205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BECBEF-7ED9-8B81-DDC7-326FACA1A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1C8593F-ACC6-9E3E-3DDF-934F908BA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37D6A08-7F48-ABE0-0E4D-1A47CD340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9908C-A0DC-48C9-8B1C-26CA2A931F52}" type="datetimeFigureOut">
              <a:rPr lang="it-IT" smtClean="0"/>
              <a:t>22/04/2024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62BEB49-F11A-02B6-165B-DA03596CB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15933F9-1F76-814D-B63C-0C898DE31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B233-82B4-4DC1-AD46-FA62F67DA8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0661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43FE707-C066-62FD-FBD0-CCD617B60A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935EBFE-E5CF-53EF-01E7-7BCD26345F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8825E50-B2DC-C68B-0FF7-91B94CDF3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9908C-A0DC-48C9-8B1C-26CA2A931F52}" type="datetimeFigureOut">
              <a:rPr lang="it-IT" smtClean="0"/>
              <a:t>22/04/2024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C20D001-B76A-A4F5-5EC7-A4EF390C4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AA7F75B-33D7-56B8-74BB-E3AFAD639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B233-82B4-4DC1-AD46-FA62F67DA8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5611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AEFF64-5DCD-90BD-54FA-6702A6BDF9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0E63045-B4BA-698A-38CC-60BD634516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BE11036-1E68-EC35-462A-468CBB902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B64206-C2DF-84AE-CBC7-FDE2A2912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DC1DE7-0DEB-C3CE-3A66-79CA60D4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819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F8019E-94BB-3663-B4E7-55BE73000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8A05BCB-A938-307F-7EA0-3744759B3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8BC0DCD-7DED-CBCC-E315-44F6E24D0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5EA265F-5A12-97B6-EF07-8473420B6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63A3FB4-E932-3A10-02E1-2DF5DB8FE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183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3BA888-899D-082F-43EA-B3DB61F2C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8EF8369-5C4F-9962-6685-503A12504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6F7597-0C38-67B7-BFCD-E5370E739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17A2072-1F90-416A-E8BF-9ED4F6061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910E7C-67C6-7097-ED89-26B93B4B6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6315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F2D4F1-2340-8333-0BAA-39894A1AA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0770BC-61BB-0FDC-1E45-B8DA17D9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BB593CB-EEDE-2E25-1FF1-66B0228566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0935D04-8EF8-515D-16C7-7790E9F72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8E1EF7D-FD8C-6A5E-7CD4-461736147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D8FB84C-13C3-848B-AEB5-CF0F9A023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869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A2D23E-9326-19A2-C512-073538D11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6546FB5-8B9E-05D9-D4E1-0A1A08CF7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C8A23A8-05EC-85AC-4B46-D4A0E669FE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2DC372D-7098-4659-F3BE-508287E8A7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2362038-D98A-1257-D545-5193771C2F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786A669-2363-5CEE-08DA-5632405B4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8D4B55F-C4AA-6871-4C7B-9D34243A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E884D2D-A67F-D0E3-D759-2685ED202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427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0FE777-399F-8F47-DCCD-A3F04B218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C4BF782-6B29-DE64-A046-622E4B084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2018654-8D60-3B1C-3E03-3A84B9D7C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870BB34-3F4D-1725-A599-CE55A4208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990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0BB1794-B199-3513-22DF-A9BF91A4D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893004E-C2F9-3FED-EDFD-03802B53A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5E75F99-5353-472E-789F-54F66CE6C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695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606506-E9A9-66B9-2ACB-5C9212EE7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10E1DAA-DC73-45D8-A256-8A140BABA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E44790B-0873-8DDF-E2D7-804E1BB825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6A4B02C-8663-947C-5CC9-B6A9E4D20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8CB4613-685C-B66D-B043-DB0BBB2D2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78D26EB-E30E-FB7E-FE78-B4BD1B751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168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538070-CCCC-B260-6942-8FD3AAC81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8E405D2-6F9D-5C6A-322E-ACB48D126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D00E5C1-77D8-671E-E267-D16688CF1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9908C-A0DC-48C9-8B1C-26CA2A931F52}" type="datetimeFigureOut">
              <a:rPr lang="it-IT" smtClean="0"/>
              <a:t>22/04/2024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E1FE667-B307-BE31-1C8D-CFC347994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AFC860-7420-9573-1CC3-AF1DBC7F1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B233-82B4-4DC1-AD46-FA62F67DA8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4566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00C23F-16B9-DE27-24BA-04B68BE66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0BC2597-FA20-542A-2944-672422D0E4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208EF54-50E6-7686-9C08-DFD417175B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BBF9E1B-FF64-086E-601E-3E7FE353C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A065491-EAD3-6DF8-8D7E-45CB8320A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C57A117-AF72-F0D3-3E87-304163A98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5272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189213-2B18-520E-6DE0-22183C7D7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543960B-D250-D578-2B5A-4789D33523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D75862-A0F3-0FF5-4EF0-D91FE0845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7511D8B-441F-C29E-8A27-BD62CCCF5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D8F8A97-1DDA-6F9A-C546-FD0158CC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5261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7B5E72E-43D0-4862-A824-5FBFC784B8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E0827B2-88FD-C1AF-72A1-7EB8046E27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8BB1F8-580C-B548-93B0-D1F282939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5D67FFD-066D-67F0-CD0F-E998F60D9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AC2CF8-A681-6723-FD1E-093D26375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155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5443B4-0520-4FDA-AFCE-B690E6D7BA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38A12A8-BBD0-4817-8493-47CB4D93D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CD2B8-4ABA-4D4C-AEE0-054BFDA21C0A}" type="datetimeFigureOut">
              <a:rPr lang="it-IT" smtClean="0"/>
              <a:t>22/04/2024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DC8C681-7ADA-4BD8-8B96-9CC66E4B9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CBDAFB4-2F6A-4FBE-AD89-3817A33E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491F-0A49-4E12-9D77-C9FB974E6FA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6313826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48EF8-385C-8469-1824-5A5E3F7D1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46232F9-62D0-B1AE-8441-9D175B639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FD3EA6E-9416-BF9D-83F9-9DC4AD42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9908C-A0DC-48C9-8B1C-26CA2A931F52}" type="datetimeFigureOut">
              <a:rPr lang="it-IT" smtClean="0"/>
              <a:t>22/04/2024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D1B80FC-B631-1DF0-E50C-D0AED45E5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ED1D880-399C-3297-02E7-394AAF487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B233-82B4-4DC1-AD46-FA62F67DA8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530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86EC3E-1C7C-EC74-8D3F-9D9F0D6D1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97EBBF7-2F31-8A6E-F21E-490DC4D814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99121D7-F597-883D-39AC-B29B620F19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0BC1665-C0D0-3BF7-37CA-38042D76E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9908C-A0DC-48C9-8B1C-26CA2A931F52}" type="datetimeFigureOut">
              <a:rPr lang="it-IT" smtClean="0"/>
              <a:t>22/04/2024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277AF04-4745-7045-21C3-CFF6A8D62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75EF5A6-3437-20BC-B66B-58A32E6C8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B233-82B4-4DC1-AD46-FA62F67DA8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9794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D9536A-EE7C-9285-36C6-84061B1E5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405C805-D52C-2BAE-E686-7D6A31F34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D2BF016-78BC-690C-3122-453D658F07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DEDEA05-21D3-BA7B-BEA0-9E87B8BE07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81EB61F-83D2-0F34-A2A2-86CD264137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A8BDB97-7246-25FB-98D0-2F416F1DD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9908C-A0DC-48C9-8B1C-26CA2A931F52}" type="datetimeFigureOut">
              <a:rPr lang="it-IT" smtClean="0"/>
              <a:t>22/04/2024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FEB0CFC-33D6-204D-13E8-69D515598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9059924-9643-A562-729A-6BDE36353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B233-82B4-4DC1-AD46-FA62F67DA8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990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793D90-4507-A249-46F9-9E139CC4F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07BA0EB-EC04-453D-9319-73F733897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9908C-A0DC-48C9-8B1C-26CA2A931F52}" type="datetimeFigureOut">
              <a:rPr lang="it-IT" smtClean="0"/>
              <a:t>22/04/2024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A3CEC1F-5A31-65D2-D589-2DE0243F0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4659454-DAC5-64DC-D668-D5CF37E19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B233-82B4-4DC1-AD46-FA62F67DA8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6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A2693C0-9F8A-CC50-FCBE-1148EA97E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9908C-A0DC-48C9-8B1C-26CA2A931F52}" type="datetimeFigureOut">
              <a:rPr lang="it-IT" smtClean="0"/>
              <a:t>22/04/2024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9BCA8CC-7D3C-BD89-AFD1-8EB5362D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E3CE033-6E0A-A079-7AC4-F8F9FC029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B233-82B4-4DC1-AD46-FA62F67DA8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7791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BD2A4C-6FAE-EA64-9AA1-39949A2D9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CBCE81-69FA-46BB-326D-CE584368D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E8897C8-2FE4-65DA-C6E6-1447BAC214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A95A8F5-BF62-5B0A-25DD-96931DD07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9908C-A0DC-48C9-8B1C-26CA2A931F52}" type="datetimeFigureOut">
              <a:rPr lang="it-IT" smtClean="0"/>
              <a:t>22/04/2024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DC88BA6-EF41-FF70-BBA9-328C401AD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344FCB0-CF80-95ED-6459-53F3AE9AF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B233-82B4-4DC1-AD46-FA62F67DA8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8766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4E03BD-4709-3D60-F0C2-BEC2A80C5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1C2CC4F-2CD4-7DBF-513B-305539712D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0E82CB8-8A22-B9BB-C535-07944AB49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595123C-79E4-86BD-A026-F86D52CD2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9908C-A0DC-48C9-8B1C-26CA2A931F52}" type="datetimeFigureOut">
              <a:rPr lang="it-IT" smtClean="0"/>
              <a:t>22/04/2024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CBC0E06-7618-B4A1-A01F-60A93C9CB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36420E2-4948-BF0D-BDEC-D4BA704FC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AB233-82B4-4DC1-AD46-FA62F67DA8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1396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E86733E-F1D4-23B0-0FF5-3BC8F9C6F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D457F94-A41E-4EC2-7318-605146830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48BEB36-047A-D75B-05A5-66698DB258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9908C-A0DC-48C9-8B1C-26CA2A931F52}" type="datetimeFigureOut">
              <a:rPr lang="it-IT" smtClean="0"/>
              <a:t>22/04/2024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D253B30-8C59-04FB-7941-20BAB18F08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D96B63E-1E1D-585F-EF80-CA428D7351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AB233-82B4-4DC1-AD46-FA62F67DA8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92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2118A05-CBE4-F943-1A05-D47A2BB97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211C03D-BAA3-BEAA-9DFA-A2678AC67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BC87D1-C9D3-41ED-3138-B47E10569A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149783-7228-4976-545D-E9A69590E4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CB2173-0B84-A62C-60EA-B9396EDE5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638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hyperlink" Target="https://www.amazon.it/REST-Practice-Hypermedia-Systems-Architecture/dp/0596805829" TargetMode="External"/><Relationship Id="rId4" Type="http://schemas.microsoft.com/office/2007/relationships/hdphoto" Target="../media/hdphoto2.wdp"/><Relationship Id="rId9" Type="http://schemas.openxmlformats.org/officeDocument/2006/relationships/image" Target="../media/image28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ACF7F6-B045-E6F7-7A18-FB08B9DDBB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3703" y="3429000"/>
            <a:ext cx="11584593" cy="1458764"/>
          </a:xfrm>
        </p:spPr>
        <p:txBody>
          <a:bodyPr/>
          <a:lstStyle/>
          <a:p>
            <a:r>
              <a:rPr lang="en-US" noProof="0" dirty="0"/>
              <a:t>The bounded context is not enough!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23D3594-1F4F-3352-2A13-C450DE3B7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176" y="955600"/>
            <a:ext cx="7715647" cy="206385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8183136-32AC-F41F-363B-E76CF8F4CFF5}"/>
              </a:ext>
            </a:extLst>
          </p:cNvPr>
          <p:cNvSpPr txBox="1"/>
          <p:nvPr/>
        </p:nvSpPr>
        <p:spPr>
          <a:xfrm>
            <a:off x="7981123" y="5902400"/>
            <a:ext cx="3582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Alberto Acerbis – Alessandro Colla</a:t>
            </a:r>
          </a:p>
        </p:txBody>
      </p:sp>
    </p:spTree>
    <p:extLst>
      <p:ext uri="{BB962C8B-B14F-4D97-AF65-F5344CB8AC3E}">
        <p14:creationId xmlns:p14="http://schemas.microsoft.com/office/powerpoint/2010/main" val="4019269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7904C8-D43D-28C9-3904-3DEAFA6B2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What is the impact of changes?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017D489-A73C-7F11-6BAE-9EE4F5B09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611" y="1690688"/>
            <a:ext cx="4810778" cy="496522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BF844D2-9EC9-F3FC-5A53-32199395150E}"/>
              </a:ext>
            </a:extLst>
          </p:cNvPr>
          <p:cNvSpPr txBox="1"/>
          <p:nvPr/>
        </p:nvSpPr>
        <p:spPr>
          <a:xfrm>
            <a:off x="0" y="6642556"/>
            <a:ext cx="2971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/>
              <a:t>Neal Ford, Mark Richards, </a:t>
            </a:r>
            <a:r>
              <a:rPr lang="it-IT" sz="800" dirty="0" err="1"/>
              <a:t>Pramod</a:t>
            </a:r>
            <a:r>
              <a:rPr lang="it-IT" sz="800" dirty="0"/>
              <a:t> </a:t>
            </a:r>
            <a:r>
              <a:rPr lang="it-IT" sz="800" dirty="0" err="1"/>
              <a:t>Sadalage</a:t>
            </a:r>
            <a:r>
              <a:rPr lang="it-IT" sz="800" dirty="0"/>
              <a:t>, and </a:t>
            </a:r>
            <a:r>
              <a:rPr lang="it-IT" sz="800" dirty="0" err="1"/>
              <a:t>Zhamak</a:t>
            </a:r>
            <a:r>
              <a:rPr lang="it-IT" sz="800" dirty="0"/>
              <a:t> </a:t>
            </a:r>
            <a:r>
              <a:rPr lang="it-IT" sz="800" dirty="0" err="1"/>
              <a:t>Dehghani</a:t>
            </a:r>
            <a:endParaRPr lang="it-IT" sz="800" dirty="0"/>
          </a:p>
        </p:txBody>
      </p:sp>
    </p:spTree>
    <p:extLst>
      <p:ext uri="{BB962C8B-B14F-4D97-AF65-F5344CB8AC3E}">
        <p14:creationId xmlns:p14="http://schemas.microsoft.com/office/powerpoint/2010/main" val="4271137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testo, computer, computer, interno&#10;&#10;Descrizione generata automaticamente">
            <a:extLst>
              <a:ext uri="{FF2B5EF4-FFF2-40B4-BE49-F238E27FC236}">
                <a16:creationId xmlns:a16="http://schemas.microsoft.com/office/drawing/2014/main" id="{FA6EA060-D9BC-4D32-C431-01DA6009AB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5" b="784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C312D483-813F-AFE8-DBC3-A94A4F902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noProof="0" dirty="0">
                <a:solidFill>
                  <a:srgbClr val="FFFFFF"/>
                </a:solidFill>
              </a:rPr>
              <a:t>Exercise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5084C08-8A9D-40AC-9BB6-8146A1615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noProof="0" dirty="0">
                <a:solidFill>
                  <a:srgbClr val="FFFFFF"/>
                </a:solidFill>
              </a:rPr>
              <a:t>How can we evolve it?</a:t>
            </a:r>
          </a:p>
        </p:txBody>
      </p:sp>
    </p:spTree>
    <p:extLst>
      <p:ext uri="{BB962C8B-B14F-4D97-AF65-F5344CB8AC3E}">
        <p14:creationId xmlns:p14="http://schemas.microsoft.com/office/powerpoint/2010/main" val="2283478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88974590-DE08-A8BF-6042-63498B2A1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852594"/>
            <a:ext cx="5582699" cy="31528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i="1" noProof="0" dirty="0"/>
              <a:t>“Developers are drawn to complexity, like moths to a flame, often with the same outcome” - Neal Ford</a:t>
            </a:r>
          </a:p>
        </p:txBody>
      </p:sp>
      <p:pic>
        <p:nvPicPr>
          <p:cNvPr id="3" name="Immagine 2" descr="Immagine che contiene testo, cartone animato, Cartoni animati, narrativa&#10;&#10;Descrizione generata automaticamente">
            <a:extLst>
              <a:ext uri="{FF2B5EF4-FFF2-40B4-BE49-F238E27FC236}">
                <a16:creationId xmlns:a16="http://schemas.microsoft.com/office/drawing/2014/main" id="{F5220635-9D6B-DB57-27F0-CD6634EC5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8" r="6065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00542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40E379-C200-AFB4-AA46-0208B1711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Architecture decisions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61EA87-C04B-D82A-AC42-9E8CC00A3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noProof="0" dirty="0"/>
              <a:t>We must understand the principles/key concepts to make effective decisions</a:t>
            </a:r>
          </a:p>
          <a:p>
            <a:r>
              <a:rPr lang="en-US" b="1" noProof="0" dirty="0"/>
              <a:t>Service</a:t>
            </a:r>
            <a:r>
              <a:rPr lang="en-US" noProof="0" dirty="0"/>
              <a:t>: a cohesive collection of functionality deployed as an independent executable</a:t>
            </a:r>
          </a:p>
          <a:p>
            <a:r>
              <a:rPr lang="en-US" b="1" noProof="0" dirty="0"/>
              <a:t>Coupling</a:t>
            </a:r>
            <a:r>
              <a:rPr lang="en-US" noProof="0" dirty="0"/>
              <a:t>: a change in one service might require a change in an another to maintain proper functionality</a:t>
            </a:r>
          </a:p>
          <a:p>
            <a:r>
              <a:rPr lang="en-US" b="1" noProof="0" dirty="0"/>
              <a:t>Component</a:t>
            </a:r>
            <a:r>
              <a:rPr lang="en-US" noProof="0" dirty="0"/>
              <a:t>: building block of the application that does some sort of business or infrastructure function (e.g.: namespace or package)</a:t>
            </a:r>
          </a:p>
          <a:p>
            <a:r>
              <a:rPr lang="en-US" b="1" noProof="0" dirty="0"/>
              <a:t>Synchronous communication</a:t>
            </a:r>
            <a:r>
              <a:rPr lang="en-US" noProof="0" dirty="0"/>
              <a:t>:  the caller wait for the response before proceeding</a:t>
            </a:r>
          </a:p>
          <a:p>
            <a:r>
              <a:rPr lang="en-US" b="1" noProof="0" dirty="0"/>
              <a:t>Asynchronous communication</a:t>
            </a:r>
            <a:r>
              <a:rPr lang="en-US" noProof="0" dirty="0"/>
              <a:t>: the caller does not wait for the response</a:t>
            </a:r>
          </a:p>
          <a:p>
            <a:r>
              <a:rPr lang="en-US" b="1" noProof="0" dirty="0"/>
              <a:t>Orchestrated coordination</a:t>
            </a:r>
            <a:r>
              <a:rPr lang="en-US" noProof="0" dirty="0"/>
              <a:t>: it includes a service that coordinate the workflow</a:t>
            </a:r>
          </a:p>
          <a:p>
            <a:r>
              <a:rPr lang="en-US" b="1" noProof="0" dirty="0"/>
              <a:t>Choreographed coordination</a:t>
            </a:r>
            <a:r>
              <a:rPr lang="en-US" noProof="0" dirty="0"/>
              <a:t>: it lacks an orchestrator</a:t>
            </a:r>
          </a:p>
          <a:p>
            <a:r>
              <a:rPr lang="en-US" b="1" noProof="0" dirty="0"/>
              <a:t>Atomicity</a:t>
            </a:r>
            <a:r>
              <a:rPr lang="en-US" noProof="0" dirty="0"/>
              <a:t>: A workflow is atomic if all parts maintain a consistent state at all times (the opposite is eventual consistency)</a:t>
            </a:r>
          </a:p>
          <a:p>
            <a:r>
              <a:rPr lang="en-US" b="1" noProof="0" dirty="0"/>
              <a:t>Contract</a:t>
            </a:r>
            <a:r>
              <a:rPr lang="en-US" noProof="0" dirty="0"/>
              <a:t>: the interface between two software parts</a:t>
            </a:r>
          </a:p>
        </p:txBody>
      </p:sp>
    </p:spTree>
    <p:extLst>
      <p:ext uri="{BB962C8B-B14F-4D97-AF65-F5344CB8AC3E}">
        <p14:creationId xmlns:p14="http://schemas.microsoft.com/office/powerpoint/2010/main" val="163497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9880A95-5A20-AE1C-5FF8-77E6E5E8B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Modular (good) monolith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B535E44-6C54-1E68-20B0-55B20C92CF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Show me the code</a:t>
            </a:r>
          </a:p>
        </p:txBody>
      </p:sp>
    </p:spTree>
    <p:extLst>
      <p:ext uri="{BB962C8B-B14F-4D97-AF65-F5344CB8AC3E}">
        <p14:creationId xmlns:p14="http://schemas.microsoft.com/office/powerpoint/2010/main" val="906820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7904C8-D43D-28C9-3904-3DEAFA6B2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What is the impact of changes?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E319283-C17C-5E97-FB02-CCD3CE386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758" y="1651000"/>
            <a:ext cx="7122485" cy="506476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708DC60-EC16-6474-3FB2-E1D195054B7A}"/>
              </a:ext>
            </a:extLst>
          </p:cNvPr>
          <p:cNvSpPr txBox="1"/>
          <p:nvPr/>
        </p:nvSpPr>
        <p:spPr>
          <a:xfrm>
            <a:off x="0" y="6642556"/>
            <a:ext cx="2971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/>
              <a:t>Neal Ford, Mark Richards, </a:t>
            </a:r>
            <a:r>
              <a:rPr lang="it-IT" sz="800" dirty="0" err="1"/>
              <a:t>Pramod</a:t>
            </a:r>
            <a:r>
              <a:rPr lang="it-IT" sz="800" dirty="0"/>
              <a:t> </a:t>
            </a:r>
            <a:r>
              <a:rPr lang="it-IT" sz="800" dirty="0" err="1"/>
              <a:t>Sadalage</a:t>
            </a:r>
            <a:r>
              <a:rPr lang="it-IT" sz="800" dirty="0"/>
              <a:t>, and </a:t>
            </a:r>
            <a:r>
              <a:rPr lang="it-IT" sz="800" dirty="0" err="1"/>
              <a:t>Zhamak</a:t>
            </a:r>
            <a:r>
              <a:rPr lang="it-IT" sz="800" dirty="0"/>
              <a:t> </a:t>
            </a:r>
            <a:r>
              <a:rPr lang="it-IT" sz="800" dirty="0" err="1"/>
              <a:t>Dehghani</a:t>
            </a:r>
            <a:endParaRPr lang="it-IT" sz="800" dirty="0"/>
          </a:p>
        </p:txBody>
      </p:sp>
    </p:spTree>
    <p:extLst>
      <p:ext uri="{BB962C8B-B14F-4D97-AF65-F5344CB8AC3E}">
        <p14:creationId xmlns:p14="http://schemas.microsoft.com/office/powerpoint/2010/main" val="2390696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E9A631F5-E0B1-4795-00EC-F8BBDDCDA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What we are missing next?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AF32297-E612-AA67-DA5F-6B5231CC16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What we can add to make modules fully </a:t>
            </a:r>
            <a:r>
              <a:rPr lang="en-US" noProof="0" dirty="0" err="1"/>
              <a:t>indipendent</a:t>
            </a:r>
            <a:r>
              <a:rPr lang="en-US" noProof="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96135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7F77FA-A14B-80E0-36A1-4ABDD4787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CQRS+ES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0019E66-C697-450D-A107-13E30C90A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65810"/>
            <a:ext cx="10289241" cy="544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884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6DE76F-BA7C-DE8F-7D3A-B0A0D6AAF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D0BC9CC-FF6E-7913-F059-A252F7F2F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 descr="Immagine che contiene testo, computer, computer, interno&#10;&#10;Descrizione generata automaticamente">
            <a:extLst>
              <a:ext uri="{FF2B5EF4-FFF2-40B4-BE49-F238E27FC236}">
                <a16:creationId xmlns:a16="http://schemas.microsoft.com/office/drawing/2014/main" id="{C949AB2F-4F37-509B-BF99-E6849741FE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5" b="784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60B92870-F810-1F12-1CBB-DA6717F73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noProof="0" dirty="0">
                <a:solidFill>
                  <a:srgbClr val="FFFFFF"/>
                </a:solidFill>
              </a:rPr>
              <a:t>Exercise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D0F477E-BA4B-648A-AC73-6AB69159D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noProof="0" dirty="0">
                <a:solidFill>
                  <a:srgbClr val="FFFFFF"/>
                </a:solidFill>
              </a:rPr>
              <a:t>Let’s work together with some live coding</a:t>
            </a:r>
          </a:p>
        </p:txBody>
      </p:sp>
    </p:spTree>
    <p:extLst>
      <p:ext uri="{BB962C8B-B14F-4D97-AF65-F5344CB8AC3E}">
        <p14:creationId xmlns:p14="http://schemas.microsoft.com/office/powerpoint/2010/main" val="4039463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EC96E-4F45-9F3E-391D-F62019B63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B14AEDBB-1F9B-B02E-8DE6-35D6AAA15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Modular monolith with events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51BB2159-89C7-FB6B-F317-40C708EBE1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Show me the code</a:t>
            </a:r>
          </a:p>
        </p:txBody>
      </p:sp>
    </p:spTree>
    <p:extLst>
      <p:ext uri="{BB962C8B-B14F-4D97-AF65-F5344CB8AC3E}">
        <p14:creationId xmlns:p14="http://schemas.microsoft.com/office/powerpoint/2010/main" val="3384263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C6C8DC0-B167-4833-BA9E-0B21B47F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 noProof="0" dirty="0"/>
              <a:t>Disclaimer</a:t>
            </a:r>
          </a:p>
        </p:txBody>
      </p:sp>
      <p:pic>
        <p:nvPicPr>
          <p:cNvPr id="5" name="Immagine 4" descr="Immagine che contiene aria aperta, Segnale stradale, bestiame, toro&#10;&#10;Descrizione generata automaticamente">
            <a:extLst>
              <a:ext uri="{FF2B5EF4-FFF2-40B4-BE49-F238E27FC236}">
                <a16:creationId xmlns:a16="http://schemas.microsoft.com/office/drawing/2014/main" id="{AFAD727A-2401-0F3A-607B-948BCE48DC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3" r="30545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2C07F6-9F30-B7C5-8B27-745A496D0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noProof="0" dirty="0"/>
              <a:t>The "Bounded context" is needed, but in our opinion is not just a business transactional boundary anymore. We must keep in consideration its evolution and the static coupling with the infrastructure.</a:t>
            </a:r>
          </a:p>
          <a:p>
            <a:pPr marL="0" indent="0">
              <a:buNone/>
            </a:pPr>
            <a:endParaRPr lang="en-US" sz="2200" noProof="0" dirty="0"/>
          </a:p>
        </p:txBody>
      </p:sp>
    </p:spTree>
    <p:extLst>
      <p:ext uri="{BB962C8B-B14F-4D97-AF65-F5344CB8AC3E}">
        <p14:creationId xmlns:p14="http://schemas.microsoft.com/office/powerpoint/2010/main" val="1555351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28D785-DF87-BB69-3210-541505AD6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Fitness functions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DFA07B-1413-442D-2397-E52FDE0988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noProof="0" dirty="0"/>
              <a:t>The book «Building Evolutionary Architectures» defined the concept of an architectural fitness function</a:t>
            </a:r>
          </a:p>
          <a:p>
            <a:pPr marL="0" indent="0">
              <a:buNone/>
            </a:pPr>
            <a:r>
              <a:rPr lang="en-US" i="1" noProof="0" dirty="0"/>
              <a:t>“any mechanism that performs an objective integrity assessment of some architecture characteristics or combination of architecture characteristics.”</a:t>
            </a:r>
          </a:p>
          <a:p>
            <a:pPr marL="0" indent="0">
              <a:buNone/>
            </a:pP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57023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EDAD30-E7C5-8589-B12D-4D3B513B3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testo, cielo, aria aperta, edificio&#10;&#10;Descrizione generata automaticamente">
            <a:extLst>
              <a:ext uri="{FF2B5EF4-FFF2-40B4-BE49-F238E27FC236}">
                <a16:creationId xmlns:a16="http://schemas.microsoft.com/office/drawing/2014/main" id="{E6460AF3-D68B-0F7A-63E9-BF432E7DBD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8" b="2061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6F86667E-CCA1-4167-B3D3-79C4E63E0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noProof="0" dirty="0">
                <a:solidFill>
                  <a:srgbClr val="FFFFFF"/>
                </a:solidFill>
              </a:rPr>
              <a:t>Microservices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621F5798-E409-C6EE-C820-BE036C1EC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noProof="0" dirty="0">
                <a:solidFill>
                  <a:srgbClr val="FFFFFF"/>
                </a:solidFill>
              </a:rPr>
              <a:t>Show me the code</a:t>
            </a:r>
          </a:p>
        </p:txBody>
      </p:sp>
    </p:spTree>
    <p:extLst>
      <p:ext uri="{BB962C8B-B14F-4D97-AF65-F5344CB8AC3E}">
        <p14:creationId xmlns:p14="http://schemas.microsoft.com/office/powerpoint/2010/main" val="847315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7904C8-D43D-28C9-3904-3DEAFA6B2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What is the impact of changes?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CB0216D-DDE4-9874-A383-CBA317FD6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300" y="1601087"/>
            <a:ext cx="9423400" cy="499705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7EE240A-88B6-D933-DEE2-227AC1E721E2}"/>
              </a:ext>
            </a:extLst>
          </p:cNvPr>
          <p:cNvSpPr txBox="1"/>
          <p:nvPr/>
        </p:nvSpPr>
        <p:spPr>
          <a:xfrm>
            <a:off x="0" y="6642556"/>
            <a:ext cx="2971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/>
              <a:t>Neal Ford, Mark Richards, </a:t>
            </a:r>
            <a:r>
              <a:rPr lang="it-IT" sz="800" dirty="0" err="1"/>
              <a:t>Pramod</a:t>
            </a:r>
            <a:r>
              <a:rPr lang="it-IT" sz="800" dirty="0"/>
              <a:t> </a:t>
            </a:r>
            <a:r>
              <a:rPr lang="it-IT" sz="800" dirty="0" err="1"/>
              <a:t>Sadalage</a:t>
            </a:r>
            <a:r>
              <a:rPr lang="it-IT" sz="800" dirty="0"/>
              <a:t>, and </a:t>
            </a:r>
            <a:r>
              <a:rPr lang="it-IT" sz="800" dirty="0" err="1"/>
              <a:t>Zhamak</a:t>
            </a:r>
            <a:r>
              <a:rPr lang="it-IT" sz="800" dirty="0"/>
              <a:t> </a:t>
            </a:r>
            <a:r>
              <a:rPr lang="it-IT" sz="800" dirty="0" err="1"/>
              <a:t>Dehghani</a:t>
            </a:r>
            <a:endParaRPr lang="it-IT" sz="800" dirty="0"/>
          </a:p>
        </p:txBody>
      </p:sp>
    </p:spTree>
    <p:extLst>
      <p:ext uri="{BB962C8B-B14F-4D97-AF65-F5344CB8AC3E}">
        <p14:creationId xmlns:p14="http://schemas.microsoft.com/office/powerpoint/2010/main" val="27158877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57AB2E-9FDE-CFCA-336A-FDE1280F9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Well…How do I split my monolithic DB?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6667DF0-D1A5-E4C5-33A4-FF852C688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248" y="1548741"/>
            <a:ext cx="5211636" cy="341311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344C45A-E443-1EC4-2F8E-63DD52FA9F21}"/>
              </a:ext>
            </a:extLst>
          </p:cNvPr>
          <p:cNvSpPr txBox="1"/>
          <p:nvPr/>
        </p:nvSpPr>
        <p:spPr>
          <a:xfrm>
            <a:off x="5153439" y="5059017"/>
            <a:ext cx="1270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Single table</a:t>
            </a:r>
          </a:p>
          <a:p>
            <a:pPr algn="ctr"/>
            <a:r>
              <a:rPr lang="it-IT" dirty="0"/>
              <a:t>ownership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A378E95-D434-4050-2007-E31D0247FBBF}"/>
              </a:ext>
            </a:extLst>
          </p:cNvPr>
          <p:cNvSpPr txBox="1"/>
          <p:nvPr/>
        </p:nvSpPr>
        <p:spPr>
          <a:xfrm>
            <a:off x="3655150" y="5059016"/>
            <a:ext cx="1570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Common table</a:t>
            </a:r>
          </a:p>
          <a:p>
            <a:pPr algn="ctr"/>
            <a:r>
              <a:rPr lang="it-IT" dirty="0"/>
              <a:t>ownership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5BFB11B-26DC-208E-89FB-191339A1DFC5}"/>
              </a:ext>
            </a:extLst>
          </p:cNvPr>
          <p:cNvSpPr txBox="1"/>
          <p:nvPr/>
        </p:nvSpPr>
        <p:spPr>
          <a:xfrm>
            <a:off x="6423723" y="5059016"/>
            <a:ext cx="1247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Joint ownership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F30FA89-BCE9-828F-B4B2-14C6148D5F1D}"/>
              </a:ext>
            </a:extLst>
          </p:cNvPr>
          <p:cNvSpPr txBox="1"/>
          <p:nvPr/>
        </p:nvSpPr>
        <p:spPr>
          <a:xfrm>
            <a:off x="8303082" y="5309259"/>
            <a:ext cx="1939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Table</a:t>
            </a:r>
            <a:r>
              <a:rPr lang="it-IT" dirty="0"/>
              <a:t> split</a:t>
            </a:r>
          </a:p>
          <a:p>
            <a:r>
              <a:rPr lang="it-IT" dirty="0"/>
              <a:t>Data domain</a:t>
            </a:r>
          </a:p>
          <a:p>
            <a:r>
              <a:rPr lang="it-IT" dirty="0"/>
              <a:t>Delegate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C49FD7B3-8C81-B143-CF5A-1F235B48BEDD}"/>
              </a:ext>
            </a:extLst>
          </p:cNvPr>
          <p:cNvCxnSpPr>
            <a:cxnSpLocks/>
            <a:stCxn id="10" idx="3"/>
            <a:endCxn id="3" idx="1"/>
          </p:cNvCxnSpPr>
          <p:nvPr/>
        </p:nvCxnSpPr>
        <p:spPr>
          <a:xfrm>
            <a:off x="7671608" y="5382182"/>
            <a:ext cx="631474" cy="3887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057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8974590-DE08-A8BF-6042-63498B2A1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39" y="1574831"/>
            <a:ext cx="11594123" cy="3708339"/>
          </a:xfrm>
        </p:spPr>
        <p:txBody>
          <a:bodyPr>
            <a:normAutofit/>
          </a:bodyPr>
          <a:lstStyle/>
          <a:p>
            <a:r>
              <a:rPr lang="en-US" i="1" noProof="0" dirty="0"/>
              <a:t>“Software architecture it's abstract by nature and we must ground it with some implementation details to make it concrete”</a:t>
            </a:r>
          </a:p>
        </p:txBody>
      </p:sp>
    </p:spTree>
    <p:extLst>
      <p:ext uri="{BB962C8B-B14F-4D97-AF65-F5344CB8AC3E}">
        <p14:creationId xmlns:p14="http://schemas.microsoft.com/office/powerpoint/2010/main" val="7152653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09D7C580-A93F-78B3-2728-CC23C6EA7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Architecture </a:t>
            </a:r>
            <a:r>
              <a:rPr lang="en-US" noProof="0" dirty="0" err="1"/>
              <a:t>quantum|quanta</a:t>
            </a:r>
            <a:endParaRPr lang="en-US" noProof="0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88C51C49-9F71-1D7F-0064-B834DF4AC2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noProof="0" dirty="0"/>
              <a:t>An architecture quantum measures several aspects of both topology and behavior in software architecture related to how parts connect and communicate with one another.</a:t>
            </a:r>
          </a:p>
          <a:p>
            <a:pPr marL="0" indent="0">
              <a:buNone/>
            </a:pPr>
            <a:r>
              <a:rPr lang="en-US" noProof="0" dirty="0"/>
              <a:t>It is an independently deployable artifact with high functional cohesion, high static coupling, and synchronous dynamic coupling.</a:t>
            </a:r>
          </a:p>
        </p:txBody>
      </p:sp>
    </p:spTree>
    <p:extLst>
      <p:ext uri="{BB962C8B-B14F-4D97-AF65-F5344CB8AC3E}">
        <p14:creationId xmlns:p14="http://schemas.microsoft.com/office/powerpoint/2010/main" val="39538425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FFF5F4-C4AC-AC58-A2F1-6FC5EF1F1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Bounded context is not enough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EE568AE-FC2C-CEEB-5979-10E224CCD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Transactional boundary is not enough as a concept.</a:t>
            </a:r>
          </a:p>
          <a:p>
            <a:r>
              <a:rPr lang="en-US" noProof="0" dirty="0"/>
              <a:t>We have to </a:t>
            </a:r>
            <a:r>
              <a:rPr lang="en-US" dirty="0"/>
              <a:t>keep</a:t>
            </a:r>
            <a:r>
              <a:rPr lang="en-US" noProof="0" dirty="0"/>
              <a:t> in consideration static and dynamic coupling of our components (e.g. DB, service bus, event store, etc.).</a:t>
            </a:r>
          </a:p>
          <a:p>
            <a:r>
              <a:rPr lang="en-US" noProof="0" dirty="0"/>
              <a:t>We like to see it as «components cohesion» like the concept of functional cohesion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8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9127D-195A-E96E-EDEA-520BB40B5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e 5">
            <a:extLst>
              <a:ext uri="{FF2B5EF4-FFF2-40B4-BE49-F238E27FC236}">
                <a16:creationId xmlns:a16="http://schemas.microsoft.com/office/drawing/2014/main" id="{2315B4D1-DAE6-A36A-204E-11F350AFE4C6}"/>
              </a:ext>
            </a:extLst>
          </p:cNvPr>
          <p:cNvSpPr/>
          <p:nvPr/>
        </p:nvSpPr>
        <p:spPr>
          <a:xfrm>
            <a:off x="1240735" y="1689646"/>
            <a:ext cx="9710530" cy="484035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07EEC12-538A-3C6A-9D7F-5A5D3011A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3306" y="5206058"/>
            <a:ext cx="1439952" cy="46977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ABFA852-1446-F271-7C4D-7A75DA73D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779" y="5007921"/>
            <a:ext cx="1691787" cy="39627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A3F6BD7-FE2F-0A27-4D07-112805914E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8215" y="4931714"/>
            <a:ext cx="1760373" cy="548688"/>
          </a:xfrm>
          <a:prstGeom prst="rect">
            <a:avLst/>
          </a:prstGeom>
        </p:spPr>
      </p:pic>
      <p:cxnSp>
        <p:nvCxnSpPr>
          <p:cNvPr id="16" name="Connettore a gomito 15">
            <a:extLst>
              <a:ext uri="{FF2B5EF4-FFF2-40B4-BE49-F238E27FC236}">
                <a16:creationId xmlns:a16="http://schemas.microsoft.com/office/drawing/2014/main" id="{648AA786-DC0E-0077-CE79-19EEA1665777}"/>
              </a:ext>
            </a:extLst>
          </p:cNvPr>
          <p:cNvCxnSpPr>
            <a:cxnSpLocks/>
          </p:cNvCxnSpPr>
          <p:nvPr/>
        </p:nvCxnSpPr>
        <p:spPr>
          <a:xfrm rot="16200000" flipH="1">
            <a:off x="7745573" y="3718178"/>
            <a:ext cx="1782686" cy="119307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Connettore a gomito 18">
            <a:extLst>
              <a:ext uri="{FF2B5EF4-FFF2-40B4-BE49-F238E27FC236}">
                <a16:creationId xmlns:a16="http://schemas.microsoft.com/office/drawing/2014/main" id="{806CE587-D397-184C-6F8E-89E0A4CD82EE}"/>
              </a:ext>
            </a:extLst>
          </p:cNvPr>
          <p:cNvCxnSpPr>
            <a:cxnSpLocks/>
          </p:cNvCxnSpPr>
          <p:nvPr/>
        </p:nvCxnSpPr>
        <p:spPr>
          <a:xfrm rot="10800000" flipV="1">
            <a:off x="2993563" y="3423374"/>
            <a:ext cx="4172550" cy="1508340"/>
          </a:xfrm>
          <a:prstGeom prst="bentConnector3">
            <a:avLst>
              <a:gd name="adj1" fmla="val 100023"/>
            </a:avLst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" name="Connettore a gomito 27">
            <a:extLst>
              <a:ext uri="{FF2B5EF4-FFF2-40B4-BE49-F238E27FC236}">
                <a16:creationId xmlns:a16="http://schemas.microsoft.com/office/drawing/2014/main" id="{53B29F85-FFFA-0E34-6EA9-416FAAEE3059}"/>
              </a:ext>
            </a:extLst>
          </p:cNvPr>
          <p:cNvCxnSpPr>
            <a:cxnSpLocks/>
          </p:cNvCxnSpPr>
          <p:nvPr/>
        </p:nvCxnSpPr>
        <p:spPr>
          <a:xfrm rot="5400000">
            <a:off x="5882835" y="3565498"/>
            <a:ext cx="1529109" cy="1355741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25" name="Connettore 2 1024">
            <a:extLst>
              <a:ext uri="{FF2B5EF4-FFF2-40B4-BE49-F238E27FC236}">
                <a16:creationId xmlns:a16="http://schemas.microsoft.com/office/drawing/2014/main" id="{D8A70866-D0BF-5370-7C0A-4F2481D54913}"/>
              </a:ext>
            </a:extLst>
          </p:cNvPr>
          <p:cNvCxnSpPr>
            <a:endCxn id="10" idx="1"/>
          </p:cNvCxnSpPr>
          <p:nvPr/>
        </p:nvCxnSpPr>
        <p:spPr>
          <a:xfrm>
            <a:off x="4048588" y="5206058"/>
            <a:ext cx="13261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27" name="Titolo 1">
            <a:extLst>
              <a:ext uri="{FF2B5EF4-FFF2-40B4-BE49-F238E27FC236}">
                <a16:creationId xmlns:a16="http://schemas.microsoft.com/office/drawing/2014/main" id="{9C6B0B2B-AD33-8544-15CA-C2EA6F4A6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872" y="233381"/>
            <a:ext cx="10515600" cy="1325563"/>
          </a:xfrm>
        </p:spPr>
        <p:txBody>
          <a:bodyPr/>
          <a:lstStyle/>
          <a:p>
            <a:r>
              <a:rPr lang="en-US" noProof="0" dirty="0"/>
              <a:t>Components Cohesion</a:t>
            </a:r>
          </a:p>
        </p:txBody>
      </p:sp>
      <p:sp>
        <p:nvSpPr>
          <p:cNvPr id="1031" name="Ovale 1030">
            <a:extLst>
              <a:ext uri="{FF2B5EF4-FFF2-40B4-BE49-F238E27FC236}">
                <a16:creationId xmlns:a16="http://schemas.microsoft.com/office/drawing/2014/main" id="{F45FF529-8261-F764-F383-B7FDEB55852E}"/>
              </a:ext>
            </a:extLst>
          </p:cNvPr>
          <p:cNvSpPr/>
          <p:nvPr/>
        </p:nvSpPr>
        <p:spPr>
          <a:xfrm>
            <a:off x="6697911" y="2391420"/>
            <a:ext cx="1829864" cy="1108396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032" name="Picture 2" descr="How to use CancellationTokens to cancel tasks in the Azure SDK for .NET">
            <a:extLst>
              <a:ext uri="{FF2B5EF4-FFF2-40B4-BE49-F238E27FC236}">
                <a16:creationId xmlns:a16="http://schemas.microsoft.com/office/drawing/2014/main" id="{4DDA54AE-31F4-F233-3505-175FDF58B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531" y="2473847"/>
            <a:ext cx="874265" cy="87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Immagine 1032">
            <a:extLst>
              <a:ext uri="{FF2B5EF4-FFF2-40B4-BE49-F238E27FC236}">
                <a16:creationId xmlns:a16="http://schemas.microsoft.com/office/drawing/2014/main" id="{4056C930-8D91-04D7-6143-441FF54655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3746" y="3162801"/>
            <a:ext cx="219357" cy="228310"/>
          </a:xfrm>
          <a:prstGeom prst="rect">
            <a:avLst/>
          </a:prstGeom>
        </p:spPr>
      </p:pic>
      <p:pic>
        <p:nvPicPr>
          <p:cNvPr id="1036" name="Immagine 1035">
            <a:extLst>
              <a:ext uri="{FF2B5EF4-FFF2-40B4-BE49-F238E27FC236}">
                <a16:creationId xmlns:a16="http://schemas.microsoft.com/office/drawing/2014/main" id="{32226FAC-295E-0BFD-DE56-C50BA512A3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2493" y="1990351"/>
            <a:ext cx="1412286" cy="802133"/>
          </a:xfrm>
          <a:prstGeom prst="rect">
            <a:avLst/>
          </a:prstGeom>
        </p:spPr>
      </p:pic>
      <p:cxnSp>
        <p:nvCxnSpPr>
          <p:cNvPr id="1038" name="Connettore a gomito 1037">
            <a:extLst>
              <a:ext uri="{FF2B5EF4-FFF2-40B4-BE49-F238E27FC236}">
                <a16:creationId xmlns:a16="http://schemas.microsoft.com/office/drawing/2014/main" id="{80F47952-5185-4E2E-CE55-16CFE154FBBE}"/>
              </a:ext>
            </a:extLst>
          </p:cNvPr>
          <p:cNvCxnSpPr/>
          <p:nvPr/>
        </p:nvCxnSpPr>
        <p:spPr>
          <a:xfrm>
            <a:off x="5374779" y="2256183"/>
            <a:ext cx="1433525" cy="42738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40" name="Connettore a gomito 1039">
            <a:extLst>
              <a:ext uri="{FF2B5EF4-FFF2-40B4-BE49-F238E27FC236}">
                <a16:creationId xmlns:a16="http://schemas.microsoft.com/office/drawing/2014/main" id="{7AB58799-1960-DEF9-BF28-A7A3C63C218B}"/>
              </a:ext>
            </a:extLst>
          </p:cNvPr>
          <p:cNvCxnSpPr/>
          <p:nvPr/>
        </p:nvCxnSpPr>
        <p:spPr>
          <a:xfrm rot="10800000">
            <a:off x="5374779" y="2391420"/>
            <a:ext cx="1323132" cy="618113"/>
          </a:xfrm>
          <a:prstGeom prst="bentConnector3">
            <a:avLst>
              <a:gd name="adj1" fmla="val 57512"/>
            </a:avLst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16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4A108-0753-9CE6-F602-82751D46B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e 5">
            <a:extLst>
              <a:ext uri="{FF2B5EF4-FFF2-40B4-BE49-F238E27FC236}">
                <a16:creationId xmlns:a16="http://schemas.microsoft.com/office/drawing/2014/main" id="{A4BA9C66-AFDD-F9EE-2911-656CD69407FD}"/>
              </a:ext>
            </a:extLst>
          </p:cNvPr>
          <p:cNvSpPr/>
          <p:nvPr/>
        </p:nvSpPr>
        <p:spPr>
          <a:xfrm>
            <a:off x="1240735" y="1689646"/>
            <a:ext cx="9710530" cy="484035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066B6E9-AF1E-B97D-CF78-86D4F40899C3}"/>
              </a:ext>
            </a:extLst>
          </p:cNvPr>
          <p:cNvSpPr/>
          <p:nvPr/>
        </p:nvSpPr>
        <p:spPr>
          <a:xfrm>
            <a:off x="3217979" y="4762852"/>
            <a:ext cx="1729288" cy="821909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Events DB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1790573-4EA3-2AD0-5694-3F6B31055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548" y="5361345"/>
            <a:ext cx="1045256" cy="325794"/>
          </a:xfrm>
          <a:prstGeom prst="rect">
            <a:avLst/>
          </a:prstGeom>
        </p:spPr>
      </p:pic>
      <p:cxnSp>
        <p:nvCxnSpPr>
          <p:cNvPr id="16" name="Connettore a gomito 15">
            <a:extLst>
              <a:ext uri="{FF2B5EF4-FFF2-40B4-BE49-F238E27FC236}">
                <a16:creationId xmlns:a16="http://schemas.microsoft.com/office/drawing/2014/main" id="{CEE6BCDE-4CB4-CAD5-37C1-6C9296BC22A8}"/>
              </a:ext>
            </a:extLst>
          </p:cNvPr>
          <p:cNvCxnSpPr>
            <a:cxnSpLocks/>
            <a:stCxn id="14" idx="3"/>
            <a:endCxn id="33" idx="1"/>
          </p:cNvCxnSpPr>
          <p:nvPr/>
        </p:nvCxnSpPr>
        <p:spPr>
          <a:xfrm flipV="1">
            <a:off x="7054601" y="4520779"/>
            <a:ext cx="1053639" cy="65302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Connettore a gomito 18">
            <a:extLst>
              <a:ext uri="{FF2B5EF4-FFF2-40B4-BE49-F238E27FC236}">
                <a16:creationId xmlns:a16="http://schemas.microsoft.com/office/drawing/2014/main" id="{6B165FE4-FAE6-E49B-89DA-3C05D86484EA}"/>
              </a:ext>
            </a:extLst>
          </p:cNvPr>
          <p:cNvCxnSpPr>
            <a:cxnSpLocks/>
            <a:stCxn id="2" idx="1"/>
            <a:endCxn id="5" idx="0"/>
          </p:cNvCxnSpPr>
          <p:nvPr/>
        </p:nvCxnSpPr>
        <p:spPr>
          <a:xfrm rot="10800000" flipV="1">
            <a:off x="4082624" y="3605772"/>
            <a:ext cx="896247" cy="115708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" name="Connettore a gomito 27">
            <a:extLst>
              <a:ext uri="{FF2B5EF4-FFF2-40B4-BE49-F238E27FC236}">
                <a16:creationId xmlns:a16="http://schemas.microsoft.com/office/drawing/2014/main" id="{6C626D7C-B004-F8BD-0378-B4D25F60DBDA}"/>
              </a:ext>
            </a:extLst>
          </p:cNvPr>
          <p:cNvCxnSpPr>
            <a:cxnSpLocks/>
            <a:stCxn id="2" idx="2"/>
          </p:cNvCxnSpPr>
          <p:nvPr/>
        </p:nvCxnSpPr>
        <p:spPr>
          <a:xfrm rot="5400000">
            <a:off x="5817903" y="4430837"/>
            <a:ext cx="858256" cy="30035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27" name="Titolo 1">
            <a:extLst>
              <a:ext uri="{FF2B5EF4-FFF2-40B4-BE49-F238E27FC236}">
                <a16:creationId xmlns:a16="http://schemas.microsoft.com/office/drawing/2014/main" id="{3B63F6F6-C12E-61F2-7549-04FE693C7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872" y="233381"/>
            <a:ext cx="10515600" cy="1325563"/>
          </a:xfrm>
        </p:spPr>
        <p:txBody>
          <a:bodyPr/>
          <a:lstStyle/>
          <a:p>
            <a:r>
              <a:rPr lang="en-US" noProof="0" dirty="0"/>
              <a:t>Components Cohesion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AC80217-5F85-886F-0519-BD3F139B32B2}"/>
              </a:ext>
            </a:extLst>
          </p:cNvPr>
          <p:cNvSpPr/>
          <p:nvPr/>
        </p:nvSpPr>
        <p:spPr>
          <a:xfrm>
            <a:off x="4978870" y="3194817"/>
            <a:ext cx="2566356" cy="821909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dirty="0"/>
              <a:t>Aggregate</a:t>
            </a:r>
          </a:p>
        </p:txBody>
      </p:sp>
      <p:pic>
        <p:nvPicPr>
          <p:cNvPr id="1033" name="Immagine 1032">
            <a:extLst>
              <a:ext uri="{FF2B5EF4-FFF2-40B4-BE49-F238E27FC236}">
                <a16:creationId xmlns:a16="http://schemas.microsoft.com/office/drawing/2014/main" id="{EAD1A0A4-08A0-5C9B-04EB-4C77C4A6A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715" y="2997832"/>
            <a:ext cx="385806" cy="401553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9143BB77-AB0E-76B3-B1AC-51137BC64A2E}"/>
              </a:ext>
            </a:extLst>
          </p:cNvPr>
          <p:cNvSpPr/>
          <p:nvPr/>
        </p:nvSpPr>
        <p:spPr>
          <a:xfrm>
            <a:off x="5017678" y="3561640"/>
            <a:ext cx="763634" cy="401552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err="1"/>
              <a:t>Entities</a:t>
            </a:r>
            <a:endParaRPr lang="it-IT" sz="140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DA57E7E-297F-0B8B-CD7B-DB7801A813FE}"/>
              </a:ext>
            </a:extLst>
          </p:cNvPr>
          <p:cNvSpPr/>
          <p:nvPr/>
        </p:nvSpPr>
        <p:spPr>
          <a:xfrm>
            <a:off x="5837158" y="3561639"/>
            <a:ext cx="763634" cy="401553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Value </a:t>
            </a:r>
            <a:r>
              <a:rPr lang="it-IT" sz="1400" dirty="0" err="1"/>
              <a:t>objects</a:t>
            </a:r>
            <a:endParaRPr lang="it-IT" sz="140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FC121484-CA82-DD36-C219-22ECD34B45A3}"/>
              </a:ext>
            </a:extLst>
          </p:cNvPr>
          <p:cNvSpPr/>
          <p:nvPr/>
        </p:nvSpPr>
        <p:spPr>
          <a:xfrm>
            <a:off x="5325313" y="4762852"/>
            <a:ext cx="1729288" cy="821909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Service bus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695A3EA-EC8E-E91F-B46D-1D0FC9F53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3285" y="5405220"/>
            <a:ext cx="1016271" cy="238045"/>
          </a:xfrm>
          <a:prstGeom prst="rect">
            <a:avLst/>
          </a:prstGeom>
        </p:spPr>
      </p:pic>
      <p:sp>
        <p:nvSpPr>
          <p:cNvPr id="30" name="Rettangolo 29">
            <a:extLst>
              <a:ext uri="{FF2B5EF4-FFF2-40B4-BE49-F238E27FC236}">
                <a16:creationId xmlns:a16="http://schemas.microsoft.com/office/drawing/2014/main" id="{D9A55D69-FE50-7EC4-195C-728A9CD69AFB}"/>
              </a:ext>
            </a:extLst>
          </p:cNvPr>
          <p:cNvSpPr/>
          <p:nvPr/>
        </p:nvSpPr>
        <p:spPr>
          <a:xfrm>
            <a:off x="6656638" y="3561638"/>
            <a:ext cx="763634" cy="401553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Etc.</a:t>
            </a: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D7FD7186-51EF-02F4-D090-C9AAAF86FB71}"/>
              </a:ext>
            </a:extLst>
          </p:cNvPr>
          <p:cNvSpPr/>
          <p:nvPr/>
        </p:nvSpPr>
        <p:spPr>
          <a:xfrm>
            <a:off x="8108240" y="4109824"/>
            <a:ext cx="1729288" cy="821909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Read Model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B4A5D25-1549-474A-2C25-F4B0C9A69F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9193" y="4769765"/>
            <a:ext cx="897099" cy="292670"/>
          </a:xfrm>
          <a:prstGeom prst="rect">
            <a:avLst/>
          </a:prstGeom>
        </p:spPr>
      </p:pic>
      <p:sp>
        <p:nvSpPr>
          <p:cNvPr id="42" name="Rettangolo 41">
            <a:extLst>
              <a:ext uri="{FF2B5EF4-FFF2-40B4-BE49-F238E27FC236}">
                <a16:creationId xmlns:a16="http://schemas.microsoft.com/office/drawing/2014/main" id="{13B0B002-DDA0-9A8E-EF76-6B130B19D3AF}"/>
              </a:ext>
            </a:extLst>
          </p:cNvPr>
          <p:cNvSpPr/>
          <p:nvPr/>
        </p:nvSpPr>
        <p:spPr>
          <a:xfrm>
            <a:off x="3747858" y="2297128"/>
            <a:ext cx="4998345" cy="383237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UI / API</a:t>
            </a:r>
          </a:p>
        </p:txBody>
      </p:sp>
      <p:pic>
        <p:nvPicPr>
          <p:cNvPr id="1036" name="Immagine 1035">
            <a:extLst>
              <a:ext uri="{FF2B5EF4-FFF2-40B4-BE49-F238E27FC236}">
                <a16:creationId xmlns:a16="http://schemas.microsoft.com/office/drawing/2014/main" id="{F2A363D9-56AE-A4A4-4853-A78B6170F4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6075" y="2144906"/>
            <a:ext cx="930898" cy="528720"/>
          </a:xfrm>
          <a:prstGeom prst="rect">
            <a:avLst/>
          </a:prstGeom>
        </p:spPr>
      </p:pic>
      <p:cxnSp>
        <p:nvCxnSpPr>
          <p:cNvPr id="44" name="Connettore a gomito 43">
            <a:extLst>
              <a:ext uri="{FF2B5EF4-FFF2-40B4-BE49-F238E27FC236}">
                <a16:creationId xmlns:a16="http://schemas.microsoft.com/office/drawing/2014/main" id="{856FAB6B-58FC-6564-6C1C-E55496D22040}"/>
              </a:ext>
            </a:extLst>
          </p:cNvPr>
          <p:cNvCxnSpPr>
            <a:cxnSpLocks/>
            <a:stCxn id="33" idx="0"/>
            <a:endCxn id="42" idx="2"/>
          </p:cNvCxnSpPr>
          <p:nvPr/>
        </p:nvCxnSpPr>
        <p:spPr>
          <a:xfrm rot="16200000" flipV="1">
            <a:off x="6895229" y="2032168"/>
            <a:ext cx="1429459" cy="2725853"/>
          </a:xfrm>
          <a:prstGeom prst="bentConnector3">
            <a:avLst>
              <a:gd name="adj1" fmla="val 81289"/>
            </a:avLst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3" name="Connettore a gomito 52">
            <a:extLst>
              <a:ext uri="{FF2B5EF4-FFF2-40B4-BE49-F238E27FC236}">
                <a16:creationId xmlns:a16="http://schemas.microsoft.com/office/drawing/2014/main" id="{8B2E34A6-8B7F-A46A-E79B-23C31B5EC04A}"/>
              </a:ext>
            </a:extLst>
          </p:cNvPr>
          <p:cNvCxnSpPr>
            <a:cxnSpLocks/>
            <a:stCxn id="2" idx="0"/>
            <a:endCxn id="42" idx="2"/>
          </p:cNvCxnSpPr>
          <p:nvPr/>
        </p:nvCxnSpPr>
        <p:spPr>
          <a:xfrm rot="16200000" flipV="1">
            <a:off x="5997314" y="2930082"/>
            <a:ext cx="514452" cy="1501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965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9B7036-31A9-5162-57E7-821F9E03F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342" y="998416"/>
            <a:ext cx="8019011" cy="12404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noProof="0" dirty="0"/>
              <a:t>Last responsibility moment</a:t>
            </a:r>
          </a:p>
          <a:p>
            <a:pPr marL="0" indent="0">
              <a:buNone/>
            </a:pPr>
            <a:r>
              <a:rPr lang="en-US" sz="1800" noProof="0" dirty="0"/>
              <a:t>«Delay decisions as long as you can, but not longer. Maximize the information you have. Minimize technical debt from complexity.»</a:t>
            </a:r>
            <a:endParaRPr lang="en-US" sz="1800" i="1" noProof="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71779B9-D77C-FC64-E288-A828215C3C67}"/>
              </a:ext>
            </a:extLst>
          </p:cNvPr>
          <p:cNvSpPr txBox="1"/>
          <p:nvPr/>
        </p:nvSpPr>
        <p:spPr>
          <a:xfrm>
            <a:off x="4544290" y="2828835"/>
            <a:ext cx="72197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b="1" dirty="0" err="1"/>
              <a:t>Postel’s</a:t>
            </a:r>
            <a:r>
              <a:rPr lang="en-US" b="1" dirty="0"/>
              <a:t> law or Robustness principle</a:t>
            </a:r>
            <a:endParaRPr lang="en-US" b="1" i="1" dirty="0"/>
          </a:p>
          <a:p>
            <a:pPr marL="0" indent="0">
              <a:buNone/>
            </a:pPr>
            <a:r>
              <a:rPr lang="en-US" i="1" dirty="0"/>
              <a:t>“Be conservative in what you do, be liberal in what you accept from others”</a:t>
            </a:r>
          </a:p>
          <a:p>
            <a:pPr marL="0" indent="0">
              <a:buNone/>
            </a:pPr>
            <a:r>
              <a:rPr lang="en-US" i="1" dirty="0"/>
              <a:t>Only validate what you need</a:t>
            </a:r>
            <a:endParaRPr lang="en-US" dirty="0"/>
          </a:p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B7A9394-B968-79B0-336C-6013BCD41E70}"/>
              </a:ext>
            </a:extLst>
          </p:cNvPr>
          <p:cNvSpPr txBox="1"/>
          <p:nvPr/>
        </p:nvSpPr>
        <p:spPr>
          <a:xfrm>
            <a:off x="459971" y="4936254"/>
            <a:ext cx="58062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it-IT" b="1" dirty="0"/>
              <a:t>Trade-off </a:t>
            </a:r>
            <a:r>
              <a:rPr lang="it-IT" b="1" dirty="0" err="1"/>
              <a:t>everywhere</a:t>
            </a:r>
            <a:endParaRPr lang="it-IT" b="1" i="1" dirty="0"/>
          </a:p>
          <a:p>
            <a:pPr marL="0" indent="0">
              <a:buNone/>
            </a:pPr>
            <a:r>
              <a:rPr lang="it-IT" i="1" dirty="0"/>
              <a:t>«</a:t>
            </a:r>
            <a:r>
              <a:rPr lang="it-IT" i="1" dirty="0" err="1"/>
              <a:t>Don’t</a:t>
            </a:r>
            <a:r>
              <a:rPr lang="it-IT" i="1" dirty="0"/>
              <a:t> </a:t>
            </a:r>
            <a:r>
              <a:rPr lang="it-IT" i="1" dirty="0" err="1"/>
              <a:t>try</a:t>
            </a:r>
            <a:r>
              <a:rPr lang="it-IT" i="1" dirty="0"/>
              <a:t> to </a:t>
            </a:r>
            <a:r>
              <a:rPr lang="it-IT" i="1" dirty="0" err="1"/>
              <a:t>find</a:t>
            </a:r>
            <a:r>
              <a:rPr lang="it-IT" i="1" dirty="0"/>
              <a:t> the best design in software </a:t>
            </a:r>
            <a:r>
              <a:rPr lang="it-IT" i="1" dirty="0" err="1"/>
              <a:t>architecture</a:t>
            </a:r>
            <a:r>
              <a:rPr lang="it-IT" i="1" dirty="0"/>
              <a:t>.</a:t>
            </a:r>
          </a:p>
          <a:p>
            <a:pPr marL="0" indent="0">
              <a:buNone/>
            </a:pPr>
            <a:r>
              <a:rPr lang="it-IT" i="1" dirty="0" err="1"/>
              <a:t>Instead</a:t>
            </a:r>
            <a:r>
              <a:rPr lang="it-IT" i="1" dirty="0"/>
              <a:t>, </a:t>
            </a:r>
            <a:r>
              <a:rPr lang="it-IT" i="1" dirty="0" err="1"/>
              <a:t>strive</a:t>
            </a:r>
            <a:r>
              <a:rPr lang="it-IT" i="1" dirty="0"/>
              <a:t> for the </a:t>
            </a:r>
            <a:r>
              <a:rPr lang="it-IT" i="1" dirty="0" err="1"/>
              <a:t>least</a:t>
            </a:r>
            <a:r>
              <a:rPr lang="it-IT" i="1" dirty="0"/>
              <a:t> </a:t>
            </a:r>
            <a:r>
              <a:rPr lang="it-IT" i="1" dirty="0" err="1"/>
              <a:t>worst</a:t>
            </a:r>
            <a:r>
              <a:rPr lang="it-IT" i="1" dirty="0"/>
              <a:t> </a:t>
            </a:r>
            <a:r>
              <a:rPr lang="it-IT" i="1" dirty="0" err="1"/>
              <a:t>combination</a:t>
            </a:r>
            <a:r>
              <a:rPr lang="it-IT" i="1" dirty="0"/>
              <a:t> of trade-</a:t>
            </a:r>
            <a:r>
              <a:rPr lang="it-IT" i="1" dirty="0" err="1"/>
              <a:t>offs</a:t>
            </a:r>
            <a:r>
              <a:rPr lang="it-IT" i="1" dirty="0"/>
              <a:t>»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5369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7327950-DF14-4918-3723-C7E25CC22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noProof="0" dirty="0"/>
              <a:t>github.com/</a:t>
            </a:r>
            <a:r>
              <a:rPr lang="en-US" sz="4800" noProof="0" dirty="0" err="1"/>
              <a:t>BrewUp</a:t>
            </a:r>
            <a:r>
              <a:rPr lang="en-US" sz="4800" noProof="0" dirty="0"/>
              <a:t>/DDD-Explore-2024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B3A2125-5572-8CAF-0022-98409358C2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All the code you will see today</a:t>
            </a:r>
          </a:p>
        </p:txBody>
      </p:sp>
    </p:spTree>
    <p:extLst>
      <p:ext uri="{BB962C8B-B14F-4D97-AF65-F5344CB8AC3E}">
        <p14:creationId xmlns:p14="http://schemas.microsoft.com/office/powerpoint/2010/main" val="42026762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2FAFB438-C591-4B91-973E-F8D401A8B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10444" cy="1066165"/>
          </a:xfrm>
        </p:spPr>
        <p:txBody>
          <a:bodyPr>
            <a:normAutofit/>
          </a:bodyPr>
          <a:lstStyle/>
          <a:p>
            <a:r>
              <a:rPr lang="en-US" noProof="0" dirty="0" err="1">
                <a:solidFill>
                  <a:schemeClr val="bg1"/>
                </a:solidFill>
              </a:rPr>
              <a:t>Bibliografia</a:t>
            </a:r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E56DC79-5158-4A30-9767-BDF50D5EC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717" y="1477758"/>
            <a:ext cx="9965060" cy="4754876"/>
          </a:xfrm>
        </p:spPr>
        <p:txBody>
          <a:bodyPr>
            <a:normAutofit fontScale="92500" lnSpcReduction="10000"/>
          </a:bodyPr>
          <a:lstStyle/>
          <a:p>
            <a:r>
              <a:rPr lang="en-US" noProof="0" dirty="0">
                <a:solidFill>
                  <a:schemeClr val="bg1"/>
                </a:solidFill>
              </a:rPr>
              <a:t>Implementing Domain-Driven Design (V. Vernon)</a:t>
            </a:r>
            <a:br>
              <a:rPr lang="en-US" noProof="0" dirty="0">
                <a:solidFill>
                  <a:schemeClr val="bg1"/>
                </a:solidFill>
              </a:rPr>
            </a:br>
            <a:r>
              <a:rPr lang="en-US" sz="1200" noProof="0" dirty="0">
                <a:solidFill>
                  <a:schemeClr val="bg1"/>
                </a:solidFill>
              </a:rPr>
              <a:t>https://www.amazon.it/Implementing-Domain-Driven-Design-Vaughn-Vernon-ebook/dp/B00BCLEBN8/</a:t>
            </a:r>
          </a:p>
          <a:p>
            <a:r>
              <a:rPr lang="en-US" noProof="0" dirty="0">
                <a:solidFill>
                  <a:schemeClr val="bg1"/>
                </a:solidFill>
              </a:rPr>
              <a:t>Introducing Event storming (</a:t>
            </a:r>
            <a:r>
              <a:rPr lang="en-US" noProof="0" dirty="0" err="1">
                <a:solidFill>
                  <a:schemeClr val="bg1"/>
                </a:solidFill>
              </a:rPr>
              <a:t>A.Brandolini</a:t>
            </a:r>
            <a:r>
              <a:rPr lang="en-US" noProof="0" dirty="0">
                <a:solidFill>
                  <a:schemeClr val="bg1"/>
                </a:solidFill>
              </a:rPr>
              <a:t>)</a:t>
            </a:r>
            <a:br>
              <a:rPr lang="en-US" noProof="0" dirty="0">
                <a:solidFill>
                  <a:schemeClr val="bg1"/>
                </a:solidFill>
              </a:rPr>
            </a:br>
            <a:r>
              <a:rPr lang="en-US" sz="1200" noProof="0" dirty="0">
                <a:solidFill>
                  <a:schemeClr val="bg1"/>
                </a:solidFill>
              </a:rPr>
              <a:t>https://leanpub.com/introducing_eventstorming</a:t>
            </a:r>
          </a:p>
          <a:p>
            <a:r>
              <a:rPr lang="en-US" noProof="0" dirty="0">
                <a:solidFill>
                  <a:schemeClr val="bg1"/>
                </a:solidFill>
              </a:rPr>
              <a:t>REST in Practice: Hypermedia and Systems Architecture (</a:t>
            </a:r>
            <a:r>
              <a:rPr lang="en-US" noProof="0" dirty="0" err="1">
                <a:solidFill>
                  <a:schemeClr val="bg1"/>
                </a:solidFill>
              </a:rPr>
              <a:t>J.Webber</a:t>
            </a:r>
            <a:r>
              <a:rPr lang="en-US" noProof="0" dirty="0">
                <a:solidFill>
                  <a:schemeClr val="bg1"/>
                </a:solidFill>
              </a:rPr>
              <a:t>) </a:t>
            </a:r>
            <a:br>
              <a:rPr lang="en-US" noProof="0" dirty="0">
                <a:solidFill>
                  <a:schemeClr val="bg1"/>
                </a:solidFill>
              </a:rPr>
            </a:br>
            <a:r>
              <a:rPr lang="en-US" sz="1200" noProof="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https://www.amazon.it/REST-Practice-Hypermedia-Systems-Architecture/dp/0596805829</a:t>
            </a:r>
            <a:endParaRPr lang="en-US" sz="1200" noProof="0" dirty="0">
              <a:solidFill>
                <a:schemeClr val="bg1"/>
              </a:solidFill>
            </a:endParaRPr>
          </a:p>
          <a:p>
            <a:r>
              <a:rPr lang="en-US" noProof="0" dirty="0">
                <a:solidFill>
                  <a:schemeClr val="bg1"/>
                </a:solidFill>
              </a:rPr>
              <a:t>Enterprise Integration Patterns (G. </a:t>
            </a:r>
            <a:r>
              <a:rPr lang="en-US" noProof="0" dirty="0" err="1">
                <a:solidFill>
                  <a:schemeClr val="bg1"/>
                </a:solidFill>
              </a:rPr>
              <a:t>Hohpe</a:t>
            </a:r>
            <a:r>
              <a:rPr lang="en-US" noProof="0" dirty="0">
                <a:solidFill>
                  <a:schemeClr val="bg1"/>
                </a:solidFill>
              </a:rPr>
              <a:t>) </a:t>
            </a:r>
            <a:br>
              <a:rPr lang="en-US" sz="1200" noProof="0" dirty="0">
                <a:solidFill>
                  <a:schemeClr val="bg1"/>
                </a:solidFill>
              </a:rPr>
            </a:br>
            <a:r>
              <a:rPr lang="en-US" sz="1200" noProof="0" dirty="0">
                <a:solidFill>
                  <a:schemeClr val="bg1"/>
                </a:solidFill>
              </a:rPr>
              <a:t>https://www.amazon.it/Enterprise-Integration-Patterns-Designing-Deploying/dp/0321200683/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Learning Domain-Driven Design: Aligning Software Architecture and Business Strategy (Vlad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Khononov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https://www.amazon.com/Learning-Domain-Driven-Design-Aligning-Architecture/dp/1098100131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Hands-On Domain-Driven Design with .NET Core (A.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Zimarev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https://www.amazon.it/Hands-Domain-Driven-Design-NET/dp/1788834097</a:t>
            </a:r>
            <a:endParaRPr lang="en-US" sz="1200" noProof="0" dirty="0">
              <a:solidFill>
                <a:schemeClr val="bg1"/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Software Architecture: The Hard Parts (N. Ford, M. Richards, P.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Sadalage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Z.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Dehghani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https://www.amazon.com/Software-Architecture-Trade-Off-Distributed-Architectures/dp/1492086894</a:t>
            </a:r>
          </a:p>
          <a:p>
            <a:endParaRPr lang="en-US" sz="1200" noProof="0" dirty="0">
              <a:solidFill>
                <a:schemeClr val="bg1"/>
              </a:solidFill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73C4AD46-2193-48AC-8379-566CD76EEB92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1026382" y="1374327"/>
            <a:ext cx="781050" cy="1066165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3E99D685-BF3A-4C0B-9210-571DF82B7FAF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1026382" y="2624771"/>
            <a:ext cx="807085" cy="1066800"/>
          </a:xfrm>
          <a:prstGeom prst="rect">
            <a:avLst/>
          </a:prstGeom>
        </p:spPr>
      </p:pic>
      <p:pic>
        <p:nvPicPr>
          <p:cNvPr id="5" name="Immagine 4" descr="Immagine che contiene testo, mammifero, poster, illustrazione&#10;&#10;Descrizione generata automaticamente">
            <a:extLst>
              <a:ext uri="{FF2B5EF4-FFF2-40B4-BE49-F238E27FC236}">
                <a16:creationId xmlns:a16="http://schemas.microsoft.com/office/drawing/2014/main" id="{2CFB913C-545E-C1CB-059D-17AC3441EB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382" y="3925205"/>
            <a:ext cx="812902" cy="1066800"/>
          </a:xfrm>
          <a:prstGeom prst="rect">
            <a:avLst/>
          </a:prstGeom>
        </p:spPr>
      </p:pic>
      <p:pic>
        <p:nvPicPr>
          <p:cNvPr id="6" name="Immagine 5" descr="Immagine che contiene testo, uccello, becco, picchio&#10;&#10;Descrizione generata automaticamente">
            <a:extLst>
              <a:ext uri="{FF2B5EF4-FFF2-40B4-BE49-F238E27FC236}">
                <a16:creationId xmlns:a16="http://schemas.microsoft.com/office/drawing/2014/main" id="{B32E639F-5398-1B40-7043-4C72C79184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382" y="5246273"/>
            <a:ext cx="817349" cy="107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768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dificio, esterni, mattone&#10;&#10;Descrizione generata con affidabilità molto elevata">
            <a:extLst>
              <a:ext uri="{FF2B5EF4-FFF2-40B4-BE49-F238E27FC236}">
                <a16:creationId xmlns:a16="http://schemas.microsoft.com/office/drawing/2014/main" id="{61141CEB-B124-4B9F-9039-A18630C8CC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38" b="62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624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ED850-758E-4FFB-B16D-CCE6CF356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noProof="0" dirty="0"/>
              <a:t>You can find us at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31DA9E9E-A9BF-4E8B-BB1B-6D56939A2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737" y="2171120"/>
            <a:ext cx="8283633" cy="3725374"/>
          </a:xfrm>
        </p:spPr>
        <p:txBody>
          <a:bodyPr>
            <a:normAutofit fontScale="92500" lnSpcReduction="20000"/>
          </a:bodyPr>
          <a:lstStyle/>
          <a:p>
            <a:pPr marL="0" lvl="0" indent="0">
              <a:spcBef>
                <a:spcPts val="0"/>
              </a:spcBef>
              <a:buNone/>
            </a:pPr>
            <a:endParaRPr lang="en-US" noProof="0" dirty="0"/>
          </a:p>
          <a:p>
            <a:pPr marL="457200" lvl="0" indent="-342900">
              <a:spcBef>
                <a:spcPts val="0"/>
              </a:spcBef>
              <a:buClr>
                <a:schemeClr val="lt1"/>
              </a:buClr>
              <a:buSzPts val="1800"/>
              <a:buChar char="▫"/>
            </a:pPr>
            <a:endParaRPr lang="en-US" noProof="0" dirty="0"/>
          </a:p>
          <a:p>
            <a:pPr marL="457200" lvl="0" indent="-342900">
              <a:spcBef>
                <a:spcPts val="0"/>
              </a:spcBef>
              <a:buClr>
                <a:schemeClr val="lt1"/>
              </a:buClr>
              <a:buSzPts val="1800"/>
              <a:buChar char="▫"/>
            </a:pPr>
            <a:r>
              <a:rPr lang="en-US" sz="3900" noProof="0" dirty="0"/>
              <a:t>@aacerbis</a:t>
            </a:r>
          </a:p>
          <a:p>
            <a:pPr marL="457200" lvl="0" indent="-342900">
              <a:spcBef>
                <a:spcPts val="0"/>
              </a:spcBef>
              <a:buClr>
                <a:schemeClr val="lt1"/>
              </a:buClr>
              <a:buSzPts val="1800"/>
              <a:buChar char="▫"/>
            </a:pPr>
            <a:r>
              <a:rPr lang="en-US" sz="3900" noProof="0" dirty="0"/>
              <a:t>https://www.linkedin.com/in/aacerbis/</a:t>
            </a:r>
          </a:p>
          <a:p>
            <a:pPr marL="457200" lvl="0" indent="-342900">
              <a:spcBef>
                <a:spcPts val="0"/>
              </a:spcBef>
              <a:buClr>
                <a:schemeClr val="lt1"/>
              </a:buClr>
              <a:buSzPts val="1800"/>
              <a:buChar char="▫"/>
            </a:pPr>
            <a:r>
              <a:rPr lang="en-US" sz="3900" noProof="0" dirty="0"/>
              <a:t>alberto.acerbis@intre.it</a:t>
            </a:r>
          </a:p>
          <a:p>
            <a:pPr marL="457200" lvl="0" indent="-342900">
              <a:spcBef>
                <a:spcPts val="0"/>
              </a:spcBef>
              <a:buClr>
                <a:schemeClr val="lt1"/>
              </a:buClr>
              <a:buSzPts val="1800"/>
              <a:buChar char="▫"/>
            </a:pPr>
            <a:endParaRPr lang="en-US" sz="3900" noProof="0" dirty="0"/>
          </a:p>
          <a:p>
            <a:pPr marL="457200" lvl="0" indent="-342900">
              <a:spcBef>
                <a:spcPts val="0"/>
              </a:spcBef>
              <a:buClr>
                <a:schemeClr val="lt1"/>
              </a:buClr>
              <a:buSzPts val="1800"/>
              <a:buChar char="▫"/>
            </a:pPr>
            <a:endParaRPr lang="en-US" sz="3900" noProof="0" dirty="0"/>
          </a:p>
          <a:p>
            <a:pPr marL="457200" lvl="0" indent="-342900">
              <a:spcBef>
                <a:spcPts val="0"/>
              </a:spcBef>
              <a:buClr>
                <a:schemeClr val="lt1"/>
              </a:buClr>
              <a:buSzPts val="1800"/>
              <a:buChar char="▫"/>
            </a:pPr>
            <a:r>
              <a:rPr lang="en-US" sz="3900" noProof="0" dirty="0"/>
              <a:t>@collaalessandro</a:t>
            </a:r>
          </a:p>
          <a:p>
            <a:pPr marL="457200" lvl="0" indent="-342900">
              <a:spcBef>
                <a:spcPts val="0"/>
              </a:spcBef>
              <a:buClr>
                <a:schemeClr val="lt1"/>
              </a:buClr>
              <a:buSzPts val="1800"/>
              <a:buChar char="▫"/>
            </a:pPr>
            <a:r>
              <a:rPr lang="en-US" sz="3900" noProof="0" dirty="0" err="1"/>
              <a:t>alessandrocolla</a:t>
            </a:r>
            <a:endParaRPr lang="en-US" sz="3900" noProof="0" dirty="0"/>
          </a:p>
          <a:p>
            <a:pPr marL="457200" lvl="0" indent="-342900">
              <a:spcBef>
                <a:spcPts val="0"/>
              </a:spcBef>
              <a:buClr>
                <a:schemeClr val="lt1"/>
              </a:buClr>
              <a:buSzPts val="1800"/>
              <a:buChar char="▫"/>
            </a:pPr>
            <a:r>
              <a:rPr lang="en-US" sz="3900" noProof="0" dirty="0" err="1"/>
              <a:t>alessandro.colla@evoluzione.agency</a:t>
            </a:r>
            <a:endParaRPr lang="en-US" sz="3900" noProof="0" dirty="0"/>
          </a:p>
          <a:p>
            <a:pPr marL="457200" lvl="0" indent="-342900">
              <a:spcBef>
                <a:spcPts val="0"/>
              </a:spcBef>
              <a:buClr>
                <a:schemeClr val="lt1"/>
              </a:buClr>
              <a:buSzPts val="1800"/>
              <a:buChar char="▫"/>
            </a:pPr>
            <a:endParaRPr lang="en-US" noProof="0" dirty="0"/>
          </a:p>
          <a:p>
            <a:pPr marL="457200" lvl="0" indent="-342900">
              <a:spcBef>
                <a:spcPts val="0"/>
              </a:spcBef>
              <a:buClr>
                <a:schemeClr val="lt1"/>
              </a:buClr>
              <a:buSzPts val="1800"/>
              <a:buChar char="▫"/>
            </a:pPr>
            <a:endParaRPr lang="en-US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0AF2C6D-1300-40C2-AE43-7B097CA7E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60" y="2861996"/>
            <a:ext cx="304801" cy="21754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B99CE54-61A6-4D7A-9156-F223F9140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14" y="3229556"/>
            <a:ext cx="217549" cy="21754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A8F0CE7-F4CF-4050-9B06-618346AC46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95" y="3526930"/>
            <a:ext cx="396218" cy="39621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5D3DD33-FBFD-F08F-6AB2-51753A44D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447" y="1772423"/>
            <a:ext cx="2068993" cy="206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 descr="Immagine che contiene Viso umano, persona, vestiti, sorriso&#10;&#10;Descrizione generata automaticamente">
            <a:extLst>
              <a:ext uri="{FF2B5EF4-FFF2-40B4-BE49-F238E27FC236}">
                <a16:creationId xmlns:a16="http://schemas.microsoft.com/office/drawing/2014/main" id="{86D163A2-75A1-EC4A-CE11-B490ED1091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447" y="4316222"/>
            <a:ext cx="2068993" cy="206899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89350AC-9BE8-4A58-BBA4-25688C6B6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60" y="4765610"/>
            <a:ext cx="304801" cy="21754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F8209B3-F88F-7160-474F-43371CD4D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14" y="5133170"/>
            <a:ext cx="217549" cy="21754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0B75779-25C7-D5DB-1624-6DF888F1ED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95" y="5430544"/>
            <a:ext cx="396218" cy="39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69880A95-5A20-AE1C-5FF8-77E6E5E8B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7" y="640080"/>
            <a:ext cx="441984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noProof="0" dirty="0"/>
              <a:t>Awful monolith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B535E44-6C54-1E68-20B0-55B20C92C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noProof="0" dirty="0">
                <a:solidFill>
                  <a:schemeClr val="tx1"/>
                </a:solidFill>
              </a:rPr>
              <a:t>Show me the code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cielo, aria aperta, duna di sabbia, deserto&#10;&#10;Descrizione generata automaticamente">
            <a:extLst>
              <a:ext uri="{FF2B5EF4-FFF2-40B4-BE49-F238E27FC236}">
                <a16:creationId xmlns:a16="http://schemas.microsoft.com/office/drawing/2014/main" id="{8FAF9459-8323-B73B-EF7B-CFEE1705AF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02548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5CEB31C-BD24-F9A0-BE60-1885FBF77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 noProof="0" dirty="0"/>
              <a:t>Big ball of mud</a:t>
            </a:r>
          </a:p>
        </p:txBody>
      </p:sp>
      <p:pic>
        <p:nvPicPr>
          <p:cNvPr id="5" name="Immagine 4" descr="Immagine che contiene edificio, finestra, schizzo, appartamento&#10;&#10;Descrizione generata automaticamente">
            <a:extLst>
              <a:ext uri="{FF2B5EF4-FFF2-40B4-BE49-F238E27FC236}">
                <a16:creationId xmlns:a16="http://schemas.microsoft.com/office/drawing/2014/main" id="{1274DF6C-D48E-CEFA-A28A-E4C1FD6571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1" r="20658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92DA6D-FC70-EB5E-A2D6-85B82ECC8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112842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noProof="0" dirty="0"/>
              <a:t>Lack of a clear architecture, leading to a system that is haphazardly structured and difficult to understand or modify.</a:t>
            </a:r>
          </a:p>
        </p:txBody>
      </p:sp>
    </p:spTree>
    <p:extLst>
      <p:ext uri="{BB962C8B-B14F-4D97-AF65-F5344CB8AC3E}">
        <p14:creationId xmlns:p14="http://schemas.microsoft.com/office/powerpoint/2010/main" val="2091038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5CEB31C-BD24-F9A0-BE60-1885FBF77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25369"/>
            <a:ext cx="5106785" cy="1956841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en-US" sz="4000" noProof="0" dirty="0"/>
              <a:t>Tight Coupling / Cyclic dependencies between components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92DA6D-FC70-EB5E-A2D6-85B82ECC8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541520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noProof="0" dirty="0"/>
              <a:t>Components are heavily interdependent, making changes in one part of the system likely to break other parts.</a:t>
            </a:r>
          </a:p>
        </p:txBody>
      </p:sp>
      <p:pic>
        <p:nvPicPr>
          <p:cNvPr id="5" name="Immagine 4" descr="Immagine che contiene arte&#10;&#10;Descrizione generata automaticamente">
            <a:extLst>
              <a:ext uri="{FF2B5EF4-FFF2-40B4-BE49-F238E27FC236}">
                <a16:creationId xmlns:a16="http://schemas.microsoft.com/office/drawing/2014/main" id="{75B66609-B1E4-1B9B-E95D-A9A8372972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08348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5CEB31C-BD24-F9A0-BE60-1885FBF77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 noProof="0" dirty="0"/>
              <a:t>Lack of modularity</a:t>
            </a:r>
          </a:p>
        </p:txBody>
      </p:sp>
      <p:pic>
        <p:nvPicPr>
          <p:cNvPr id="5" name="Immagine 4" descr="Immagine che contiene circuito, Ingegneria elettronica, elettronica, Impianto elettrico&#10;&#10;Descrizione generata automaticamente">
            <a:extLst>
              <a:ext uri="{FF2B5EF4-FFF2-40B4-BE49-F238E27FC236}">
                <a16:creationId xmlns:a16="http://schemas.microsoft.com/office/drawing/2014/main" id="{3314FECB-D18A-EC0F-0FAE-4CACDF56DE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7" r="1575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92DA6D-FC70-EB5E-A2D6-85B82ECC8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1" y="2706624"/>
            <a:ext cx="6545103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noProof="0" dirty="0"/>
              <a:t>Failure to properly encapsulate different functionalities, leading to a system where changes in one module ripple through others.</a:t>
            </a:r>
          </a:p>
          <a:p>
            <a:pPr lvl="1"/>
            <a:endParaRPr lang="en-US" sz="2200" noProof="0" dirty="0"/>
          </a:p>
          <a:p>
            <a:pPr lvl="1"/>
            <a:endParaRPr lang="en-US" sz="2200" noProof="0" dirty="0"/>
          </a:p>
        </p:txBody>
      </p:sp>
    </p:spTree>
    <p:extLst>
      <p:ext uri="{BB962C8B-B14F-4D97-AF65-F5344CB8AC3E}">
        <p14:creationId xmlns:p14="http://schemas.microsoft.com/office/powerpoint/2010/main" val="1986660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5CEB31C-BD24-F9A0-BE60-1885FBF77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200" noProof="0" dirty="0"/>
              <a:t>Shared data model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92DA6D-FC70-EB5E-A2D6-85B82ECC8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368602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noProof="0" dirty="0"/>
              <a:t>Different modules or functionalities directly accessing and modifying a shared data model, leading to high risk of data corruption and conflicts.</a:t>
            </a:r>
          </a:p>
        </p:txBody>
      </p:sp>
      <p:pic>
        <p:nvPicPr>
          <p:cNvPr id="5" name="Immagine 4" descr="Immagine che contiene edificio, arte&#10;&#10;Descrizione generata automaticamente">
            <a:extLst>
              <a:ext uri="{FF2B5EF4-FFF2-40B4-BE49-F238E27FC236}">
                <a16:creationId xmlns:a16="http://schemas.microsoft.com/office/drawing/2014/main" id="{9EE793FE-961F-886A-9BCB-CC2E0D49D3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63256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5CEB31C-BD24-F9A0-BE60-1885FBF77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 noProof="0" dirty="0"/>
              <a:t>Monolithic database design</a:t>
            </a:r>
          </a:p>
        </p:txBody>
      </p:sp>
      <p:pic>
        <p:nvPicPr>
          <p:cNvPr id="5" name="Immagine 4" descr="Immagine che contiene nuvola, edificio, Area metropolitana, Palazzo&#10;&#10;Descrizione generata automaticamente">
            <a:extLst>
              <a:ext uri="{FF2B5EF4-FFF2-40B4-BE49-F238E27FC236}">
                <a16:creationId xmlns:a16="http://schemas.microsoft.com/office/drawing/2014/main" id="{0AE90354-AE5F-EF02-D191-BBD62F32A7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3" r="18356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92DA6D-FC70-EB5E-A2D6-85B82ECC8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noProof="0" dirty="0"/>
              <a:t>A single database for all application needs, creating a bottleneck and complicating any attempt to scale or separate concerns.</a:t>
            </a:r>
          </a:p>
          <a:p>
            <a:endParaRPr lang="en-US" sz="2200" noProof="0" dirty="0"/>
          </a:p>
          <a:p>
            <a:pPr lvl="1"/>
            <a:endParaRPr lang="en-US" sz="2200" noProof="0" dirty="0"/>
          </a:p>
          <a:p>
            <a:pPr lvl="1"/>
            <a:endParaRPr lang="en-US" sz="2200" noProof="0" dirty="0"/>
          </a:p>
        </p:txBody>
      </p:sp>
    </p:spTree>
    <p:extLst>
      <p:ext uri="{BB962C8B-B14F-4D97-AF65-F5344CB8AC3E}">
        <p14:creationId xmlns:p14="http://schemas.microsoft.com/office/powerpoint/2010/main" val="37085556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1150</Words>
  <Application>Microsoft Office PowerPoint</Application>
  <PresentationFormat>Widescreen</PresentationFormat>
  <Paragraphs>133</Paragraphs>
  <Slides>32</Slides>
  <Notes>13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32</vt:i4>
      </vt:variant>
    </vt:vector>
  </HeadingPairs>
  <TitlesOfParts>
    <vt:vector size="34" baseType="lpstr">
      <vt:lpstr>Tema di Office</vt:lpstr>
      <vt:lpstr>1_Tema di Office</vt:lpstr>
      <vt:lpstr>The bounded context is not enough!</vt:lpstr>
      <vt:lpstr>Disclaimer</vt:lpstr>
      <vt:lpstr>github.com/BrewUp/DDD-Explore-2024</vt:lpstr>
      <vt:lpstr>Awful monolith</vt:lpstr>
      <vt:lpstr>Big ball of mud</vt:lpstr>
      <vt:lpstr>Tight Coupling / Cyclic dependencies between components</vt:lpstr>
      <vt:lpstr>Lack of modularity</vt:lpstr>
      <vt:lpstr>Shared data model</vt:lpstr>
      <vt:lpstr>Monolithic database design</vt:lpstr>
      <vt:lpstr>What is the impact of changes?</vt:lpstr>
      <vt:lpstr>Exercise</vt:lpstr>
      <vt:lpstr>“Developers are drawn to complexity, like moths to a flame, often with the same outcome” - Neal Ford</vt:lpstr>
      <vt:lpstr>Architecture decisions</vt:lpstr>
      <vt:lpstr>Modular (good) monolith</vt:lpstr>
      <vt:lpstr>What is the impact of changes?</vt:lpstr>
      <vt:lpstr>What we are missing next?</vt:lpstr>
      <vt:lpstr>CQRS+ES</vt:lpstr>
      <vt:lpstr>Exercise</vt:lpstr>
      <vt:lpstr>Modular monolith with events</vt:lpstr>
      <vt:lpstr>Fitness functions</vt:lpstr>
      <vt:lpstr>Microservices</vt:lpstr>
      <vt:lpstr>What is the impact of changes?</vt:lpstr>
      <vt:lpstr>Well…How do I split my monolithic DB?</vt:lpstr>
      <vt:lpstr>“Software architecture it's abstract by nature and we must ground it with some implementation details to make it concrete”</vt:lpstr>
      <vt:lpstr>Architecture quantum|quanta</vt:lpstr>
      <vt:lpstr>Bounded context is not enough</vt:lpstr>
      <vt:lpstr>Components Cohesion</vt:lpstr>
      <vt:lpstr>Components Cohesion</vt:lpstr>
      <vt:lpstr>Presentazione standard di PowerPoint</vt:lpstr>
      <vt:lpstr>Bibliografia</vt:lpstr>
      <vt:lpstr>Presentazione standard di PowerPoint</vt:lpstr>
      <vt:lpstr>You can find us at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bounded context is not enough!</dc:title>
  <dc:creator>Alessandro Colla</dc:creator>
  <cp:lastModifiedBy>Acerbis Alberto</cp:lastModifiedBy>
  <cp:revision>35</cp:revision>
  <dcterms:created xsi:type="dcterms:W3CDTF">2024-01-27T08:16:45Z</dcterms:created>
  <dcterms:modified xsi:type="dcterms:W3CDTF">2024-04-22T15:54:32Z</dcterms:modified>
</cp:coreProperties>
</file>