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229" r:id="rId4"/>
    <p:sldMasterId id="2147484310" r:id="rId5"/>
  </p:sldMasterIdLst>
  <p:notesMasterIdLst>
    <p:notesMasterId r:id="rId40"/>
  </p:notesMasterIdLst>
  <p:handoutMasterIdLst>
    <p:handoutMasterId r:id="rId41"/>
  </p:handoutMasterIdLst>
  <p:sldIdLst>
    <p:sldId id="1485" r:id="rId6"/>
    <p:sldId id="1482" r:id="rId7"/>
    <p:sldId id="1496" r:id="rId8"/>
    <p:sldId id="1497" r:id="rId9"/>
    <p:sldId id="1495" r:id="rId10"/>
    <p:sldId id="1493" r:id="rId11"/>
    <p:sldId id="1466" r:id="rId12"/>
    <p:sldId id="1521" r:id="rId13"/>
    <p:sldId id="1517" r:id="rId14"/>
    <p:sldId id="1490" r:id="rId15"/>
    <p:sldId id="1491" r:id="rId16"/>
    <p:sldId id="1498" r:id="rId17"/>
    <p:sldId id="1499" r:id="rId18"/>
    <p:sldId id="1518" r:id="rId19"/>
    <p:sldId id="1501" r:id="rId20"/>
    <p:sldId id="1502" r:id="rId21"/>
    <p:sldId id="1504" r:id="rId22"/>
    <p:sldId id="1503" r:id="rId23"/>
    <p:sldId id="1505" r:id="rId24"/>
    <p:sldId id="1516" r:id="rId25"/>
    <p:sldId id="1510" r:id="rId26"/>
    <p:sldId id="1515" r:id="rId27"/>
    <p:sldId id="1506" r:id="rId28"/>
    <p:sldId id="1507" r:id="rId29"/>
    <p:sldId id="1508" r:id="rId30"/>
    <p:sldId id="1520" r:id="rId31"/>
    <p:sldId id="1509" r:id="rId32"/>
    <p:sldId id="1519" r:id="rId33"/>
    <p:sldId id="1511" r:id="rId34"/>
    <p:sldId id="1512" r:id="rId35"/>
    <p:sldId id="1513" r:id="rId36"/>
    <p:sldId id="1522" r:id="rId37"/>
    <p:sldId id="1514" r:id="rId38"/>
    <p:sldId id="1484" r:id="rId39"/>
  </p:sldIdLst>
  <p:sldSz cx="12436475" cy="6994525"/>
  <p:notesSz cx="6858000" cy="9144000"/>
  <p:custDataLst>
    <p:tags r:id="rId42"/>
  </p:custDataLst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5" name="Autore" initials="A" lastIdx="0" clrIdx="1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7"/>
    <a:srgbClr val="001344"/>
    <a:srgbClr val="E3C038"/>
    <a:srgbClr val="000000"/>
    <a:srgbClr val="FFFFFF"/>
    <a:srgbClr val="592C8C"/>
    <a:srgbClr val="505050"/>
    <a:srgbClr val="00BCF2"/>
    <a:srgbClr val="D2D2D2"/>
    <a:srgbClr val="3214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61F70-23DE-4710-9853-B563C434BBB1}" v="489" dt="2024-04-20T12:55:25.9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2186" autoAdjust="0"/>
  </p:normalViewPr>
  <p:slideViewPr>
    <p:cSldViewPr>
      <p:cViewPr varScale="1">
        <p:scale>
          <a:sx n="74" d="100"/>
          <a:sy n="74" d="100"/>
        </p:scale>
        <p:origin x="811" y="110"/>
      </p:cViewPr>
      <p:guideLst/>
    </p:cSldViewPr>
  </p:slideViewPr>
  <p:outlineViewPr>
    <p:cViewPr>
      <p:scale>
        <a:sx n="33" d="100"/>
        <a:sy n="33" d="100"/>
      </p:scale>
      <p:origin x="0" y="-144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2292"/>
    </p:cViewPr>
  </p:sorterViewPr>
  <p:notesViewPr>
    <p:cSldViewPr showGuides="1">
      <p:cViewPr>
        <p:scale>
          <a:sx n="100" d="100"/>
          <a:sy n="100" d="100"/>
        </p:scale>
        <p:origin x="3552" y="3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Connect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4/20/2024 2:55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‹N›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Connect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4/20/2024 2:52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81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4/20/2024 2:55 PM</a:t>
            </a:fld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32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7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Segoe UI Light" pitchFamily="34" charset="0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4/20/2024 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10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Segoe UI Light" pitchFamily="34" charset="0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4/20/2024 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90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Microsoft Connect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4/20/2024 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99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4/20/2024 2:52 PM</a:t>
            </a:fld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66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4/20/2024 2:52 PM</a:t>
            </a:fld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4/20/2024 2:52 PM</a:t>
            </a:fld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9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4/20/2024 2:52 PM</a:t>
            </a:fld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24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emf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0" y="6240963"/>
            <a:ext cx="1278510" cy="274137"/>
          </a:xfrm>
          <a:prstGeom prst="rect">
            <a:avLst/>
          </a:prstGeom>
        </p:spPr>
      </p:pic>
      <p:pic>
        <p:nvPicPr>
          <p:cNvPr id="3" name="Immagine 2" descr="Immagine che contiene testo, logo, Elementi grafici, Marchio&#10;&#10;Descrizione generata automaticamente">
            <a:extLst>
              <a:ext uri="{FF2B5EF4-FFF2-40B4-BE49-F238E27FC236}">
                <a16:creationId xmlns:a16="http://schemas.microsoft.com/office/drawing/2014/main" id="{2E048485-85E0-730A-2F00-227AB4501A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6437" y="830262"/>
            <a:ext cx="5526851" cy="42609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7DE4A3-E78C-CC54-B9A0-6678FB5ADDB3}"/>
              </a:ext>
            </a:extLst>
          </p:cNvPr>
          <p:cNvSpPr txBox="1"/>
          <p:nvPr userDrawn="1"/>
        </p:nvSpPr>
        <p:spPr>
          <a:xfrm>
            <a:off x="3419062" y="5091236"/>
            <a:ext cx="5181600" cy="11264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6000" b="0" dirty="0">
                <a:solidFill>
                  <a:schemeClr val="bg1"/>
                </a:solidFill>
              </a:rPr>
              <a:t>TORINO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BB74D11A-53BA-C899-C16E-450ED0BD39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7398" y="295778"/>
            <a:ext cx="1785264" cy="10760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1B9F00D-4137-7BDA-AC4A-725964F4CF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437" y="4319306"/>
            <a:ext cx="1785264" cy="7438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FBB345F-6B0E-ED59-BB7A-4EFB5F3CC5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3237" y="6021750"/>
            <a:ext cx="1992138" cy="391896"/>
          </a:xfrm>
          <a:prstGeom prst="rect">
            <a:avLst/>
          </a:prstGeom>
        </p:spPr>
      </p:pic>
      <p:pic>
        <p:nvPicPr>
          <p:cNvPr id="10" name="Immagine 9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FCB1DB45-85FF-EE74-CAAD-3FFB4E1E02F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31629" y="5321288"/>
            <a:ext cx="736108" cy="184218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22A5C84F-789B-6C10-003C-AD3DEECD596D}"/>
              </a:ext>
            </a:extLst>
          </p:cNvPr>
          <p:cNvSpPr txBox="1"/>
          <p:nvPr userDrawn="1"/>
        </p:nvSpPr>
        <p:spPr>
          <a:xfrm>
            <a:off x="10129784" y="619871"/>
            <a:ext cx="2155783" cy="517065"/>
          </a:xfrm>
          <a:prstGeom prst="rect">
            <a:avLst/>
          </a:prstGeom>
          <a:solidFill>
            <a:srgbClr val="E3C038"/>
          </a:solidFill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1600" dirty="0">
                <a:solidFill>
                  <a:srgbClr val="001344"/>
                </a:solidFill>
                <a:latin typeface="+mn-lt"/>
              </a:rPr>
              <a:t>#GlobalAzureTorino</a:t>
            </a:r>
          </a:p>
        </p:txBody>
      </p:sp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1436" y="2963862"/>
            <a:ext cx="10235966" cy="91757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13139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 Lab slid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SS illustration">
            <a:extLst>
              <a:ext uri="{FF2B5EF4-FFF2-40B4-BE49-F238E27FC236}">
                <a16:creationId xmlns:a16="http://schemas.microsoft.com/office/drawing/2014/main" id="{47ADD297-4BFF-4CBD-8B60-30C5BB62AB2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"/>
          <a:stretch/>
        </p:blipFill>
        <p:spPr bwMode="auto">
          <a:xfrm>
            <a:off x="0" y="-48"/>
            <a:ext cx="12436474" cy="69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 bwMode="auto">
          <a:xfrm>
            <a:off x="10180637" y="6248400"/>
            <a:ext cx="2255837" cy="75406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>
            <a:outerShdw blurRad="101600" dist="12700" dir="16200000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+mn-lt"/>
                <a:ea typeface="Segoe UI" pitchFamily="34" charset="0"/>
                <a:cs typeface="Segoe UI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+mn-lt"/>
                <a:ea typeface="Segoe UI" pitchFamily="34" charset="0"/>
                <a:cs typeface="Segoe UI" pitchFamily="34" charset="0"/>
              </a:rPr>
              <a:t>GlobalAzure</a:t>
            </a:r>
            <a:endParaRPr lang="en-US" sz="2400" dirty="0">
              <a:solidFill>
                <a:schemeClr val="bg1"/>
              </a:solidFill>
              <a:latin typeface="+mn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4990" y="3954780"/>
            <a:ext cx="9363061" cy="664797"/>
          </a:xfrm>
          <a:prstGeom prst="rect">
            <a:avLst/>
          </a:prstGeom>
          <a:noFill/>
        </p:spPr>
        <p:txBody>
          <a:bodyPr wrap="square" lIns="146304" tIns="109728" rIns="146304" bIns="109728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536702" y="2114550"/>
            <a:ext cx="9363062" cy="1840230"/>
          </a:xfrm>
          <a:prstGeom prst="rect">
            <a:avLst/>
          </a:prstGeom>
        </p:spPr>
        <p:txBody>
          <a:bodyPr lIns="146304" tIns="9144" rIns="146304" bIns="9144" anchor="b" anchorCtr="0"/>
          <a:lstStyle>
            <a:lvl1pPr marL="0" indent="0">
              <a:spcBef>
                <a:spcPts val="0"/>
              </a:spcBef>
              <a:buNone/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Demo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AA5AF78-8A05-12FD-4EFA-5E4EB18342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398" y="295778"/>
            <a:ext cx="1212639" cy="730901"/>
          </a:xfrm>
          <a:prstGeom prst="rect">
            <a:avLst/>
          </a:prstGeom>
        </p:spPr>
      </p:pic>
      <p:pic>
        <p:nvPicPr>
          <p:cNvPr id="5" name="Immagine 4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FD40F29A-BC38-A4E0-2B13-4729ED2933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2861" y="6018791"/>
            <a:ext cx="992463" cy="7661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9CE6413-1451-E3D1-1A76-34BBDBB19E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62767" y="6160811"/>
            <a:ext cx="1785264" cy="7438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BEB45D-A432-4C71-BD97-FF33187134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96367" y="6298042"/>
            <a:ext cx="1992138" cy="391896"/>
          </a:xfrm>
          <a:prstGeom prst="rect">
            <a:avLst/>
          </a:prstGeom>
        </p:spPr>
      </p:pic>
      <p:pic>
        <p:nvPicPr>
          <p:cNvPr id="8" name="Immagine 7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6DF86B79-4870-2DB4-4F85-6610C1B44C2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84437" y="6440632"/>
            <a:ext cx="736108" cy="1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55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59030" y="487"/>
            <a:ext cx="9356808" cy="6994038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4990" y="3954780"/>
            <a:ext cx="9363061" cy="664797"/>
          </a:xfrm>
          <a:prstGeom prst="rect">
            <a:avLst/>
          </a:prstGeom>
          <a:noFill/>
        </p:spPr>
        <p:txBody>
          <a:bodyPr wrap="square" lIns="146304" tIns="109728" rIns="146304" bIns="109728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536702" y="2114550"/>
            <a:ext cx="9363062" cy="1840230"/>
          </a:xfrm>
          <a:prstGeom prst="rect">
            <a:avLst/>
          </a:prstGeom>
        </p:spPr>
        <p:txBody>
          <a:bodyPr lIns="146304" tIns="9144" rIns="146304" bIns="9144" anchor="b" anchorCtr="0"/>
          <a:lstStyle>
            <a:lvl1pPr marL="0" indent="0">
              <a:spcBef>
                <a:spcPts val="0"/>
              </a:spcBef>
              <a:buNone/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Demo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-1" y="6248400"/>
            <a:ext cx="12436475" cy="75406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01600" dist="12700" dir="16200000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  <a:ea typeface="Segoe UI" pitchFamily="34" charset="0"/>
                <a:cs typeface="Segoe UI" pitchFamily="34" charset="0"/>
              </a:rPr>
              <a:t>#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Segoe UI" pitchFamily="34" charset="0"/>
                <a:cs typeface="Segoe UI" pitchFamily="34" charset="0"/>
              </a:rPr>
              <a:t>GlobalAzure</a:t>
            </a:r>
            <a:endParaRPr lang="en-US" sz="2400" dirty="0">
              <a:solidFill>
                <a:schemeClr val="tx1"/>
              </a:solidFill>
              <a:latin typeface="+mn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DD0FA-E425-442B-859A-6468D6C9459C}"/>
              </a:ext>
            </a:extLst>
          </p:cNvPr>
          <p:cNvSpPr txBox="1"/>
          <p:nvPr userDrawn="1"/>
        </p:nvSpPr>
        <p:spPr>
          <a:xfrm>
            <a:off x="9723437" y="207081"/>
            <a:ext cx="2211888" cy="517065"/>
          </a:xfrm>
          <a:prstGeom prst="rect">
            <a:avLst/>
          </a:prstGeom>
          <a:solidFill>
            <a:srgbClr val="E3C038"/>
          </a:solidFill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1600" dirty="0">
                <a:solidFill>
                  <a:srgbClr val="001344"/>
                </a:solidFill>
                <a:latin typeface="+mn-lt"/>
              </a:rPr>
              <a:t>#GlobalAzureTorino</a:t>
            </a:r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D28E40C3-94D2-65A9-28C1-7F4115D8B3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398" y="295778"/>
            <a:ext cx="1212639" cy="730901"/>
          </a:xfrm>
          <a:prstGeom prst="rect">
            <a:avLst/>
          </a:prstGeom>
        </p:spPr>
      </p:pic>
      <p:pic>
        <p:nvPicPr>
          <p:cNvPr id="5" name="Immagine 4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47D044BC-9503-C909-AF5B-7DE389137D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2861" y="6018791"/>
            <a:ext cx="992463" cy="7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59030" y="487"/>
            <a:ext cx="9356808" cy="6994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437" y="1209973"/>
            <a:ext cx="11125200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561729D-A1B2-F80F-B712-894379014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398" y="295778"/>
            <a:ext cx="1212639" cy="730901"/>
          </a:xfrm>
          <a:prstGeom prst="rect">
            <a:avLst/>
          </a:prstGeom>
        </p:spPr>
      </p:pic>
      <p:pic>
        <p:nvPicPr>
          <p:cNvPr id="5" name="Immagine 4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01B75E04-3B5E-BA54-B8A2-504506B6CB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2861" y="6018791"/>
            <a:ext cx="992463" cy="7661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4B24967-B9CE-C545-077C-6B98E7A9CA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89837" y="6160811"/>
            <a:ext cx="1785264" cy="7438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CBF75E3-F82D-FF4E-CE3F-87FFDBFE41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23437" y="6298042"/>
            <a:ext cx="1992138" cy="391896"/>
          </a:xfrm>
          <a:prstGeom prst="rect">
            <a:avLst/>
          </a:prstGeom>
        </p:spPr>
      </p:pic>
      <p:pic>
        <p:nvPicPr>
          <p:cNvPr id="8" name="Immagine 7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F19DFE2A-13CE-D694-D9B1-9CD8CB4F18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11507" y="6440632"/>
            <a:ext cx="736108" cy="1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Transmis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59030" y="487"/>
            <a:ext cx="9356808" cy="6994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860" y="2125662"/>
            <a:ext cx="5675377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DBEA1F-3959-5C1A-FF2F-A6456605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398" y="295778"/>
            <a:ext cx="1212639" cy="730901"/>
          </a:xfrm>
          <a:prstGeom prst="rect">
            <a:avLst/>
          </a:prstGeom>
        </p:spPr>
      </p:pic>
      <p:pic>
        <p:nvPicPr>
          <p:cNvPr id="5" name="Immagine 4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FFFBD461-A1FB-5680-6D94-1C44B84542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2861" y="6018791"/>
            <a:ext cx="992463" cy="7661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26C97AA-2BAA-C40C-FA2E-CE8E6827AE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89837" y="6160811"/>
            <a:ext cx="1785264" cy="7438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828257E-B3F5-3FAC-DC27-36ECE8333AC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23437" y="6298042"/>
            <a:ext cx="1992138" cy="391896"/>
          </a:xfrm>
          <a:prstGeom prst="rect">
            <a:avLst/>
          </a:prstGeom>
        </p:spPr>
      </p:pic>
      <p:pic>
        <p:nvPicPr>
          <p:cNvPr id="8" name="Immagine 7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72008C5F-49A7-AC6A-3557-F443066436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11507" y="6440632"/>
            <a:ext cx="736108" cy="1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lain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42860" y="2125662"/>
            <a:ext cx="5675377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2" name="Immagine 1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731880F0-77D4-3B72-C4F4-85F11E424D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2861" y="6018791"/>
            <a:ext cx="992463" cy="76618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CDA0AE-3993-06B7-E986-0F4378D9C6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9837" y="6160811"/>
            <a:ext cx="1785264" cy="7438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9D4714C-5A0E-6513-528A-3B20C913EE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23437" y="6298042"/>
            <a:ext cx="1992138" cy="391896"/>
          </a:xfrm>
          <a:prstGeom prst="rect">
            <a:avLst/>
          </a:prstGeom>
        </p:spPr>
      </p:pic>
      <p:pic>
        <p:nvPicPr>
          <p:cNvPr id="6" name="Immagine 5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53847C31-C576-0F0A-6C39-5D1F6FF2D5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11507" y="6440632"/>
            <a:ext cx="736108" cy="1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1241426"/>
            <a:ext cx="5257801" cy="2012859"/>
          </a:xfrm>
        </p:spPr>
        <p:txBody>
          <a:bodyPr wrap="square">
            <a:spAutoFit/>
          </a:bodyPr>
          <a:lstStyle>
            <a:lvl1pPr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32525" y="0"/>
            <a:ext cx="6216650" cy="69925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3" name="Immagine 2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F6A6A067-EFC8-EB4C-2369-1C078813D6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861" y="6018791"/>
            <a:ext cx="992463" cy="7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l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edificio, aria aperta, cielo, notte&#10;&#10;Descrizione generata automaticamente">
            <a:extLst>
              <a:ext uri="{FF2B5EF4-FFF2-40B4-BE49-F238E27FC236}">
                <a16:creationId xmlns:a16="http://schemas.microsoft.com/office/drawing/2014/main" id="{BAEC001A-A888-C467-3926-D56EAF378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18" r="9438" b="23401"/>
          <a:stretch/>
        </p:blipFill>
        <p:spPr>
          <a:xfrm>
            <a:off x="-258763" y="-160338"/>
            <a:ext cx="13106400" cy="7154863"/>
          </a:xfrm>
          <a:prstGeom prst="rect">
            <a:avLst/>
          </a:prstGeom>
        </p:spPr>
      </p:pic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BCD95-CA59-4583-90F7-5AF0268DA679}"/>
              </a:ext>
            </a:extLst>
          </p:cNvPr>
          <p:cNvSpPr txBox="1"/>
          <p:nvPr userDrawn="1"/>
        </p:nvSpPr>
        <p:spPr>
          <a:xfrm>
            <a:off x="10129784" y="619871"/>
            <a:ext cx="2155783" cy="517065"/>
          </a:xfrm>
          <a:prstGeom prst="rect">
            <a:avLst/>
          </a:prstGeom>
          <a:solidFill>
            <a:srgbClr val="E3C038"/>
          </a:solidFill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1600" dirty="0">
                <a:solidFill>
                  <a:srgbClr val="001344"/>
                </a:solidFill>
                <a:latin typeface="+mn-lt"/>
              </a:rPr>
              <a:t>#GlobalAzureTorino</a:t>
            </a: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D579B14A-B6F3-48A1-B966-1CE50831C5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8871" y="247057"/>
            <a:ext cx="2021804" cy="121861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1E97B8A-0120-7308-DE97-3EFE11E0A5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74155" y="1557425"/>
            <a:ext cx="2250007" cy="937503"/>
          </a:xfrm>
          <a:prstGeom prst="rect">
            <a:avLst/>
          </a:prstGeom>
        </p:spPr>
      </p:pic>
      <p:pic>
        <p:nvPicPr>
          <p:cNvPr id="9" name="Immagine 8" descr="Immagine che contiene testo, logo, Elementi grafici, Marchio&#10;&#10;Descrizione generata automaticamente">
            <a:extLst>
              <a:ext uri="{FF2B5EF4-FFF2-40B4-BE49-F238E27FC236}">
                <a16:creationId xmlns:a16="http://schemas.microsoft.com/office/drawing/2014/main" id="{69C67E45-AF6E-F3F5-EA6E-8AAF6587184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87364" y="979316"/>
            <a:ext cx="6531986" cy="503589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9DEEB0C-CA28-365F-08BE-670F9A27D9D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46605" y="1701597"/>
            <a:ext cx="1992138" cy="391896"/>
          </a:xfrm>
          <a:prstGeom prst="rect">
            <a:avLst/>
          </a:prstGeom>
        </p:spPr>
      </p:pic>
      <p:pic>
        <p:nvPicPr>
          <p:cNvPr id="18" name="Immagine 17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88EE08AA-4829-218D-2AAF-C0528AC379D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637804" y="1308740"/>
            <a:ext cx="1569799" cy="392857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D626A5E-4843-408E-CB07-604DBAF71BE0}"/>
              </a:ext>
            </a:extLst>
          </p:cNvPr>
          <p:cNvSpPr txBox="1"/>
          <p:nvPr userDrawn="1"/>
        </p:nvSpPr>
        <p:spPr>
          <a:xfrm>
            <a:off x="4309716" y="5935662"/>
            <a:ext cx="3487281" cy="8494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4000" b="0" dirty="0">
                <a:solidFill>
                  <a:schemeClr val="bg1"/>
                </a:solidFill>
              </a:rPr>
              <a:t>TORINO</a:t>
            </a:r>
          </a:p>
        </p:txBody>
      </p:sp>
    </p:spTree>
    <p:extLst>
      <p:ext uri="{BB962C8B-B14F-4D97-AF65-F5344CB8AC3E}">
        <p14:creationId xmlns:p14="http://schemas.microsoft.com/office/powerpoint/2010/main" val="25616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B266CBCC-8D72-3825-3F39-6C917CBE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2861" y="6018791"/>
            <a:ext cx="992463" cy="7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ckground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59030" y="487"/>
            <a:ext cx="9356808" cy="6994038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E8D9801B-E7B1-6FD3-D6B4-2FA5ED7BE6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398" y="295778"/>
            <a:ext cx="1212639" cy="730901"/>
          </a:xfrm>
          <a:prstGeom prst="rect">
            <a:avLst/>
          </a:prstGeom>
        </p:spPr>
      </p:pic>
      <p:pic>
        <p:nvPicPr>
          <p:cNvPr id="5" name="Immagine 4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48A6F024-0943-BD75-7834-6DFCCCEA49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2861" y="6018791"/>
            <a:ext cx="992463" cy="7661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0E7C0A-582B-BCFA-A43D-FA7201A5C4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89837" y="6160811"/>
            <a:ext cx="1785264" cy="7438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A75BC8-642E-56A8-C622-1ACED9D1960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23437" y="6298042"/>
            <a:ext cx="1992138" cy="391896"/>
          </a:xfrm>
          <a:prstGeom prst="rect">
            <a:avLst/>
          </a:prstGeom>
        </p:spPr>
      </p:pic>
      <p:pic>
        <p:nvPicPr>
          <p:cNvPr id="8" name="Immagine 7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47FF9FE6-09F9-A422-80F5-2187B1CDB8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11507" y="6440632"/>
            <a:ext cx="736108" cy="1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98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background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59030" y="487"/>
            <a:ext cx="9356808" cy="69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46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Connect logo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79A9C8AC-8575-F265-3B01-4ABFC56BD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398" y="295778"/>
            <a:ext cx="1212639" cy="730901"/>
          </a:xfrm>
          <a:prstGeom prst="rect">
            <a:avLst/>
          </a:prstGeom>
        </p:spPr>
      </p:pic>
      <p:pic>
        <p:nvPicPr>
          <p:cNvPr id="10" name="Immagine 9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8538CCEA-B029-009D-F810-58E2E8CDBD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861" y="6018791"/>
            <a:ext cx="992463" cy="7661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60627CD-F4B2-E37C-8C29-B0036D67A0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9837" y="6160811"/>
            <a:ext cx="1785264" cy="7438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003A436-105E-4CF6-6D00-8FC562FD87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23437" y="6298042"/>
            <a:ext cx="1992138" cy="391896"/>
          </a:xfrm>
          <a:prstGeom prst="rect">
            <a:avLst/>
          </a:prstGeom>
        </p:spPr>
      </p:pic>
      <p:pic>
        <p:nvPicPr>
          <p:cNvPr id="13" name="Immagine 12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B244C63E-1CBD-77A5-A131-FD96083DC9C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11507" y="6440632"/>
            <a:ext cx="736108" cy="1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Labels Slide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3473" y="4728101"/>
            <a:ext cx="5695057" cy="1220692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3654" kern="1200" spc="-72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6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1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4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3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326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Click to edit master subtitle style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93473" y="1306748"/>
            <a:ext cx="5695057" cy="3009670"/>
          </a:xfrm>
        </p:spPr>
        <p:txBody>
          <a:bodyPr wrap="square" anchor="b">
            <a:spAutoFit/>
          </a:bodyPr>
          <a:lstStyle>
            <a:lvl1pPr marL="0" indent="0">
              <a:buNone/>
              <a:defRPr sz="6799" spc="-154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DF21BA65-D27F-4F2A-B4F4-D583495CA2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3833" y="373062"/>
            <a:ext cx="1646986" cy="992698"/>
          </a:xfrm>
          <a:prstGeom prst="rect">
            <a:avLst/>
          </a:prstGeom>
        </p:spPr>
      </p:pic>
      <p:pic>
        <p:nvPicPr>
          <p:cNvPr id="11" name="Immagine 10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7E3C6705-D312-BBDA-1167-FEA5EDCC4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1151" y="5932894"/>
            <a:ext cx="992463" cy="76618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8831D3D-EB81-CA87-F994-471567B9C7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2099" y="6160811"/>
            <a:ext cx="1785264" cy="74386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0E922BA-63B9-0DC5-D719-B3A5DE1DBE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45699" y="6298042"/>
            <a:ext cx="1992138" cy="391896"/>
          </a:xfrm>
          <a:prstGeom prst="rect">
            <a:avLst/>
          </a:prstGeom>
        </p:spPr>
      </p:pic>
      <p:pic>
        <p:nvPicPr>
          <p:cNvPr id="15" name="Immagine 14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F097A723-4006-55D6-EE47-8540959908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3769" y="6440632"/>
            <a:ext cx="736108" cy="1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6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765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0" y="6240963"/>
            <a:ext cx="1278510" cy="274137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C3D6995D-6814-0638-0FCF-138CF1283D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833" y="373062"/>
            <a:ext cx="1646986" cy="992698"/>
          </a:xfrm>
          <a:prstGeom prst="rect">
            <a:avLst/>
          </a:prstGeom>
        </p:spPr>
      </p:pic>
      <p:pic>
        <p:nvPicPr>
          <p:cNvPr id="11" name="Immagine 10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E5F21FCB-FD97-247A-DB8B-D6AEE37A06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1151" y="5932894"/>
            <a:ext cx="992463" cy="7661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1FDA946-3DED-5B21-9C3B-E3B80FDD27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2099" y="6160811"/>
            <a:ext cx="1785264" cy="74386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0DC5D25-1015-894C-9CEF-6537A61409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45699" y="6298042"/>
            <a:ext cx="1992138" cy="391896"/>
          </a:xfrm>
          <a:prstGeom prst="rect">
            <a:avLst/>
          </a:prstGeom>
        </p:spPr>
      </p:pic>
      <p:pic>
        <p:nvPicPr>
          <p:cNvPr id="14" name="Immagine 13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DC454F03-F1F4-1B3B-78B7-9A2EE399CAD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3769" y="6440632"/>
            <a:ext cx="736108" cy="1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8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77451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, night&#10;&#10;Description automatically generated">
            <a:extLst>
              <a:ext uri="{FF2B5EF4-FFF2-40B4-BE49-F238E27FC236}">
                <a16:creationId xmlns:a16="http://schemas.microsoft.com/office/drawing/2014/main" id="{451AE0CE-0A83-4434-B2D0-8A01F6591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7" t="2999" b="8315"/>
          <a:stretch/>
        </p:blipFill>
        <p:spPr>
          <a:xfrm>
            <a:off x="-1" y="0"/>
            <a:ext cx="12436474" cy="6994525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54038" y="2125678"/>
            <a:ext cx="10998199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4038" y="3955786"/>
            <a:ext cx="10998198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981B0-F6EC-44B0-B6FD-1E539A2444DB}"/>
              </a:ext>
            </a:extLst>
          </p:cNvPr>
          <p:cNvSpPr txBox="1"/>
          <p:nvPr userDrawn="1"/>
        </p:nvSpPr>
        <p:spPr>
          <a:xfrm>
            <a:off x="9723437" y="207081"/>
            <a:ext cx="2211888" cy="517065"/>
          </a:xfrm>
          <a:prstGeom prst="rect">
            <a:avLst/>
          </a:prstGeom>
          <a:solidFill>
            <a:srgbClr val="E3C038"/>
          </a:solidFill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1600" dirty="0">
                <a:solidFill>
                  <a:srgbClr val="001344"/>
                </a:solidFill>
                <a:latin typeface="+mn-lt"/>
              </a:rPr>
              <a:t>#GlobalAzureTorino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B4B3051-C4FA-3634-1A18-ED1038BE77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9837" y="6160811"/>
            <a:ext cx="1785264" cy="74386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26F07C0-ED35-31A4-0612-62C0F54FCA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23437" y="6298042"/>
            <a:ext cx="1992138" cy="391896"/>
          </a:xfrm>
          <a:prstGeom prst="rect">
            <a:avLst/>
          </a:prstGeom>
        </p:spPr>
      </p:pic>
      <p:pic>
        <p:nvPicPr>
          <p:cNvPr id="7" name="Immagine 6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EB8FC5D8-4455-BDDC-FA08-93D959522B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11507" y="6440632"/>
            <a:ext cx="736108" cy="184218"/>
          </a:xfrm>
          <a:prstGeom prst="rect">
            <a:avLst/>
          </a:prstGeom>
        </p:spPr>
      </p:pic>
      <p:pic>
        <p:nvPicPr>
          <p:cNvPr id="10" name="Immagine 9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E4401A0C-CB56-45D2-6380-A6BC86FE9A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2861" y="6018791"/>
            <a:ext cx="992463" cy="766181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D3B185BF-7BDD-1CDA-8DB2-114346D99E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7398" y="295778"/>
            <a:ext cx="1212639" cy="7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67622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254255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317480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29360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1436" y="2963862"/>
            <a:ext cx="10235966" cy="91757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66392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-1" y="5839619"/>
            <a:ext cx="12436475" cy="1154906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n-l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63793" y="487"/>
            <a:ext cx="9356808" cy="6994038"/>
          </a:xfrm>
          <a:prstGeom prst="rect">
            <a:avLst/>
          </a:prstGeom>
        </p:spPr>
      </p:pic>
      <p:sp>
        <p:nvSpPr>
          <p:cNvPr id="20" name="Title 12"/>
          <p:cNvSpPr>
            <a:spLocks noGrp="1"/>
          </p:cNvSpPr>
          <p:nvPr>
            <p:ph type="title" hasCustomPrompt="1"/>
          </p:nvPr>
        </p:nvSpPr>
        <p:spPr>
          <a:xfrm>
            <a:off x="554990" y="2114550"/>
            <a:ext cx="9363062" cy="1840230"/>
          </a:xfrm>
          <a:prstGeom prst="rect">
            <a:avLst/>
          </a:prstGeom>
        </p:spPr>
        <p:txBody>
          <a:bodyPr lIns="146304" tIns="9144" rIns="146304" bIns="9144" anchor="b" anchorCtr="0"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54990" y="3946842"/>
            <a:ext cx="9363061" cy="664797"/>
          </a:xfrm>
          <a:prstGeom prst="rect">
            <a:avLst/>
          </a:prstGeom>
          <a:noFill/>
        </p:spPr>
        <p:txBody>
          <a:bodyPr wrap="square" lIns="146304" tIns="109728" rIns="146304" bIns="109728">
            <a:spAutoFit/>
          </a:bodyPr>
          <a:lstStyle>
            <a:lvl1pPr marL="0" indent="0">
              <a:spcBef>
                <a:spcPts val="0"/>
              </a:spcBef>
              <a:buNone/>
              <a:defRPr lang="en-US" sz="32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888989F-8C19-826A-F9DB-E389A720CD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833" y="373062"/>
            <a:ext cx="1646986" cy="992698"/>
          </a:xfrm>
          <a:prstGeom prst="rect">
            <a:avLst/>
          </a:prstGeom>
        </p:spPr>
      </p:pic>
      <p:pic>
        <p:nvPicPr>
          <p:cNvPr id="3" name="Immagine 2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2F35A3B8-6F60-D15E-0BB8-9BE99A32B1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1151" y="5932894"/>
            <a:ext cx="992463" cy="7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8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211430" y="152887"/>
            <a:ext cx="9356808" cy="69940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43368" y="1209973"/>
            <a:ext cx="11188701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21239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815059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Transmission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211430" y="152887"/>
            <a:ext cx="9356808" cy="699403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03236" y="2125662"/>
            <a:ext cx="11658601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37205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6" y="2125662"/>
            <a:ext cx="11658601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21239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24214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3238" y="1241426"/>
            <a:ext cx="5333999" cy="2012859"/>
          </a:xfrm>
        </p:spPr>
        <p:txBody>
          <a:bodyPr wrap="square">
            <a:spAutoFit/>
          </a:bodyPr>
          <a:lstStyle>
            <a:lvl1pPr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32525" y="0"/>
            <a:ext cx="6216650" cy="69925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6113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734798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2072265"/>
            <a:ext cx="11734798" cy="2025170"/>
          </a:xfrm>
        </p:spPr>
        <p:txBody>
          <a:bodyPr/>
          <a:lstStyle>
            <a:lvl1pPr marL="0" indent="0">
              <a:buNone/>
              <a:defRPr>
                <a:solidFill>
                  <a:srgbClr val="001344"/>
                </a:soli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68753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989DCD75-9E7F-2617-F5C6-5B558CF1C1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3833" y="373062"/>
            <a:ext cx="1646986" cy="992698"/>
          </a:xfrm>
          <a:prstGeom prst="rect">
            <a:avLst/>
          </a:prstGeom>
        </p:spPr>
      </p:pic>
      <p:pic>
        <p:nvPicPr>
          <p:cNvPr id="3" name="Immagine 2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9DDC3E64-1EA5-FA23-4D9E-70AC2665BC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1151" y="5932894"/>
            <a:ext cx="992463" cy="7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05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080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5256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Connect logo">
    <p:bg>
      <p:bgPr>
        <a:solidFill>
          <a:srgbClr val="001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rchio, logo, Elementi grafici&#10;&#10;Descrizione generata automaticamente">
            <a:extLst>
              <a:ext uri="{FF2B5EF4-FFF2-40B4-BE49-F238E27FC236}">
                <a16:creationId xmlns:a16="http://schemas.microsoft.com/office/drawing/2014/main" id="{3F20DF3F-8802-9D16-A9C4-F859E2B370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1151" y="5932894"/>
            <a:ext cx="992463" cy="7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3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03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734798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2081692"/>
            <a:ext cx="11734798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2080754"/>
            <a:ext cx="11810998" cy="2092881"/>
          </a:xfrm>
        </p:spPr>
        <p:txBody>
          <a:bodyPr wrap="square">
            <a:spAutoFit/>
          </a:bodyPr>
          <a:lstStyle>
            <a:lvl1pPr>
              <a:defRPr sz="4000">
                <a:solidFill>
                  <a:srgbClr val="00134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10998" cy="917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2080754"/>
            <a:ext cx="11887198" cy="2092881"/>
          </a:xfrm>
        </p:spPr>
        <p:txBody>
          <a:bodyPr wrap="square">
            <a:spAutoFit/>
          </a:bodyPr>
          <a:lstStyle>
            <a:lvl1pPr>
              <a:defRPr sz="4000">
                <a:solidFill>
                  <a:srgbClr val="00134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7198" cy="917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solidFill>
                  <a:srgbClr val="001344"/>
                </a:soli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solidFill>
                  <a:srgbClr val="001344"/>
                </a:soli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6"/>
            <a:chOff x="12618967" y="0"/>
            <a:chExt cx="952401" cy="5766966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12618967" y="0"/>
              <a:ext cx="952401" cy="5766966"/>
              <a:chOff x="12618967" y="0"/>
              <a:chExt cx="952401" cy="5766966"/>
            </a:xfrm>
          </p:grpSpPr>
          <p:grpSp>
            <p:nvGrpSpPr>
              <p:cNvPr id="26" name="Group 25"/>
              <p:cNvGrpSpPr/>
              <p:nvPr userDrawn="1"/>
            </p:nvGrpSpPr>
            <p:grpSpPr>
              <a:xfrm rot="5400000">
                <a:off x="11582059" y="1045293"/>
                <a:ext cx="2703052" cy="629236"/>
                <a:chOff x="1586734" y="4543426"/>
                <a:chExt cx="2703052" cy="629236"/>
              </a:xfrm>
            </p:grpSpPr>
            <p:sp>
              <p:nvSpPr>
                <p:cNvPr id="45" name="Rectangle 44"/>
                <p:cNvSpPr/>
                <p:nvPr userDrawn="1"/>
              </p:nvSpPr>
              <p:spPr bwMode="auto">
                <a:xfrm>
                  <a:off x="1586734" y="4543427"/>
                  <a:ext cx="869930" cy="28976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Blue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G:120 B:215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37" name="Rectangle 36"/>
                <p:cNvSpPr/>
                <p:nvPr userDrawn="1"/>
              </p:nvSpPr>
              <p:spPr bwMode="auto">
                <a:xfrm>
                  <a:off x="3419856" y="4543428"/>
                  <a:ext cx="869930" cy="28976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Cyan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G:188 B:242</a:t>
                  </a:r>
                  <a:endParaRPr lang="en-US" sz="500" dirty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1" name="Rectangle 40"/>
                <p:cNvSpPr/>
                <p:nvPr userDrawn="1"/>
              </p:nvSpPr>
              <p:spPr bwMode="auto">
                <a:xfrm>
                  <a:off x="1586734" y="4882896"/>
                  <a:ext cx="869930" cy="289766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Light 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210 G:210 B:210</a:t>
                  </a:r>
                  <a:endParaRPr lang="en-US" sz="500" dirty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2" name="Rectangle 41"/>
                <p:cNvSpPr/>
                <p:nvPr userDrawn="1"/>
              </p:nvSpPr>
              <p:spPr bwMode="auto">
                <a:xfrm>
                  <a:off x="2505456" y="4543426"/>
                  <a:ext cx="869930" cy="289766"/>
                </a:xfrm>
                <a:prstGeom prst="rect">
                  <a:avLst/>
                </a:prstGeom>
                <a:solidFill>
                  <a:srgbClr val="5C2D9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Purple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R:92</a:t>
                  </a:r>
                  <a:r>
                    <a:rPr lang="en-US" sz="5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G:45 B:145</a:t>
                  </a:r>
                  <a:endPara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3" name="Rectangle 42"/>
                <p:cNvSpPr/>
                <p:nvPr userDrawn="1"/>
              </p:nvSpPr>
              <p:spPr bwMode="auto">
                <a:xfrm>
                  <a:off x="3413144" y="4882896"/>
                  <a:ext cx="869930" cy="289766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Dark 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80 G:80 B:80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4" name="Rectangle 43"/>
                <p:cNvSpPr/>
                <p:nvPr userDrawn="1"/>
              </p:nvSpPr>
              <p:spPr bwMode="auto">
                <a:xfrm>
                  <a:off x="2505456" y="4882895"/>
                  <a:ext cx="869930" cy="289766"/>
                </a:xfrm>
                <a:prstGeom prst="rect">
                  <a:avLst/>
                </a:prstGeom>
                <a:solidFill>
                  <a:srgbClr val="73737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115 G:115 B:115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 userDrawn="1"/>
            </p:nvGrpSpPr>
            <p:grpSpPr>
              <a:xfrm rot="5400000">
                <a:off x="10970856" y="3489620"/>
                <a:ext cx="3925458" cy="629233"/>
                <a:chOff x="3254158" y="4203959"/>
                <a:chExt cx="3925458" cy="629233"/>
              </a:xfrm>
            </p:grpSpPr>
            <p:sp>
              <p:nvSpPr>
                <p:cNvPr id="33" name="Rectangle 32"/>
                <p:cNvSpPr/>
                <p:nvPr userDrawn="1"/>
              </p:nvSpPr>
              <p:spPr bwMode="auto">
                <a:xfrm>
                  <a:off x="5395286" y="4543426"/>
                  <a:ext cx="869930" cy="289766"/>
                </a:xfrm>
                <a:prstGeom prst="rect">
                  <a:avLst/>
                </a:prstGeom>
                <a:solidFill>
                  <a:srgbClr val="FFB90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Yellow</a:t>
                  </a:r>
                </a:p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kern="1200" dirty="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R:255 G:185 B:0</a:t>
                  </a:r>
                </a:p>
              </p:txBody>
            </p:sp>
            <p:sp>
              <p:nvSpPr>
                <p:cNvPr id="34" name="Rectangle 33"/>
                <p:cNvSpPr/>
                <p:nvPr userDrawn="1"/>
              </p:nvSpPr>
              <p:spPr bwMode="auto">
                <a:xfrm>
                  <a:off x="6309686" y="4543426"/>
                  <a:ext cx="869930" cy="289766"/>
                </a:xfrm>
                <a:prstGeom prst="rect">
                  <a:avLst/>
                </a:prstGeom>
                <a:solidFill>
                  <a:srgbClr val="D83B0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Orange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216 G:59 B:1</a:t>
                  </a:r>
                </a:p>
              </p:txBody>
            </p:sp>
            <p:sp>
              <p:nvSpPr>
                <p:cNvPr id="35" name="Rectangle 34"/>
                <p:cNvSpPr/>
                <p:nvPr userDrawn="1"/>
              </p:nvSpPr>
              <p:spPr bwMode="auto">
                <a:xfrm>
                  <a:off x="3254158" y="4203959"/>
                  <a:ext cx="869930" cy="289766"/>
                </a:xfrm>
                <a:prstGeom prst="rect">
                  <a:avLst/>
                </a:prstGeom>
                <a:solidFill>
                  <a:srgbClr val="00827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Teal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G:130 B:114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28" name="TextBox 27"/>
              <p:cNvSpPr txBox="1"/>
              <p:nvPr userDrawn="1"/>
            </p:nvSpPr>
            <p:spPr>
              <a:xfrm rot="5400000">
                <a:off x="12988035" y="260168"/>
                <a:ext cx="843501" cy="323165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Main colors</a:t>
                </a:r>
              </a:p>
            </p:txBody>
          </p:sp>
          <p:sp>
            <p:nvSpPr>
              <p:cNvPr id="32" name="TextBox 31"/>
              <p:cNvSpPr txBox="1"/>
              <p:nvPr userDrawn="1"/>
            </p:nvSpPr>
            <p:spPr>
              <a:xfrm rot="5400000">
                <a:off x="11742070" y="4230580"/>
                <a:ext cx="2656496" cy="323165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Secondary colors (use only when</a:t>
                </a:r>
                <a:r>
                  <a:rPr lang="en-US" sz="1000" baseline="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 necessary)</a:t>
                </a:r>
                <a:endParaRPr lang="en-US" sz="1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19" name="Rectangle 18"/>
            <p:cNvSpPr/>
            <p:nvPr userDrawn="1"/>
          </p:nvSpPr>
          <p:spPr bwMode="auto">
            <a:xfrm rot="5400000">
              <a:off x="12328885" y="3356233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Cyan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0 G:188 B:242</a:t>
              </a:r>
              <a:endParaRPr lang="en-US" sz="500" dirty="0">
                <a:gradFill>
                  <a:gsLst>
                    <a:gs pos="7965">
                      <a:srgbClr val="000000"/>
                    </a:gs>
                    <a:gs pos="28319">
                      <a:srgbClr val="000000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382" r:id="rId2"/>
    <p:sldLayoutId id="2147484300" r:id="rId3"/>
    <p:sldLayoutId id="2147484295" r:id="rId4"/>
    <p:sldLayoutId id="2147484240" r:id="rId5"/>
    <p:sldLayoutId id="2147484296" r:id="rId6"/>
    <p:sldLayoutId id="2147484241" r:id="rId7"/>
    <p:sldLayoutId id="2147484297" r:id="rId8"/>
    <p:sldLayoutId id="2147484244" r:id="rId9"/>
    <p:sldLayoutId id="2147484298" r:id="rId10"/>
    <p:sldLayoutId id="2147484245" r:id="rId11"/>
    <p:sldLayoutId id="2147484247" r:id="rId12"/>
    <p:sldLayoutId id="2147484337" r:id="rId13"/>
    <p:sldLayoutId id="2147484378" r:id="rId14"/>
    <p:sldLayoutId id="2147484249" r:id="rId15"/>
    <p:sldLayoutId id="2147484301" r:id="rId16"/>
    <p:sldLayoutId id="2147484252" r:id="rId17"/>
    <p:sldLayoutId id="2147484251" r:id="rId18"/>
    <p:sldLayoutId id="2147484254" r:id="rId19"/>
    <p:sldLayoutId id="2147484257" r:id="rId20"/>
    <p:sldLayoutId id="2147484377" r:id="rId21"/>
    <p:sldLayoutId id="2147484380" r:id="rId22"/>
    <p:sldLayoutId id="2147484258" r:id="rId23"/>
    <p:sldLayoutId id="2147484260" r:id="rId24"/>
    <p:sldLayoutId id="2147484299" r:id="rId25"/>
    <p:sldLayoutId id="2147484376" r:id="rId26"/>
    <p:sldLayoutId id="2147484381" r:id="rId2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n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4" name="Group 63"/>
          <p:cNvGrpSpPr/>
          <p:nvPr userDrawn="1"/>
        </p:nvGrpSpPr>
        <p:grpSpPr>
          <a:xfrm>
            <a:off x="12618967" y="0"/>
            <a:ext cx="952401" cy="5766966"/>
            <a:chOff x="12618967" y="0"/>
            <a:chExt cx="952401" cy="5766966"/>
          </a:xfrm>
        </p:grpSpPr>
        <p:grpSp>
          <p:nvGrpSpPr>
            <p:cNvPr id="65" name="Group 64"/>
            <p:cNvGrpSpPr/>
            <p:nvPr userDrawn="1"/>
          </p:nvGrpSpPr>
          <p:grpSpPr>
            <a:xfrm>
              <a:off x="12618967" y="0"/>
              <a:ext cx="952401" cy="5766966"/>
              <a:chOff x="12618967" y="0"/>
              <a:chExt cx="952401" cy="5766966"/>
            </a:xfrm>
          </p:grpSpPr>
          <p:grpSp>
            <p:nvGrpSpPr>
              <p:cNvPr id="67" name="Group 66"/>
              <p:cNvGrpSpPr/>
              <p:nvPr userDrawn="1"/>
            </p:nvGrpSpPr>
            <p:grpSpPr>
              <a:xfrm rot="5400000">
                <a:off x="11582059" y="1045293"/>
                <a:ext cx="2703052" cy="629236"/>
                <a:chOff x="1586734" y="4543426"/>
                <a:chExt cx="2703052" cy="629236"/>
              </a:xfrm>
            </p:grpSpPr>
            <p:sp>
              <p:nvSpPr>
                <p:cNvPr id="74" name="Rectangle 73"/>
                <p:cNvSpPr/>
                <p:nvPr userDrawn="1"/>
              </p:nvSpPr>
              <p:spPr bwMode="auto">
                <a:xfrm>
                  <a:off x="1586734" y="4543427"/>
                  <a:ext cx="869930" cy="28976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Blue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G:120 B:215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5" name="Rectangle 74"/>
                <p:cNvSpPr/>
                <p:nvPr userDrawn="1"/>
              </p:nvSpPr>
              <p:spPr bwMode="auto">
                <a:xfrm>
                  <a:off x="3419856" y="4543428"/>
                  <a:ext cx="869930" cy="28976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Cyan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G:188 B:242</a:t>
                  </a:r>
                  <a:endParaRPr lang="en-US" sz="500" dirty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6" name="Rectangle 75"/>
                <p:cNvSpPr/>
                <p:nvPr userDrawn="1"/>
              </p:nvSpPr>
              <p:spPr bwMode="auto">
                <a:xfrm>
                  <a:off x="1586734" y="4882896"/>
                  <a:ext cx="869930" cy="289766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Light 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210 G:210 B:210</a:t>
                  </a:r>
                  <a:endParaRPr lang="en-US" sz="500" dirty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7" name="Rectangle 76"/>
                <p:cNvSpPr/>
                <p:nvPr userDrawn="1"/>
              </p:nvSpPr>
              <p:spPr bwMode="auto">
                <a:xfrm>
                  <a:off x="2505456" y="4543426"/>
                  <a:ext cx="869930" cy="289766"/>
                </a:xfrm>
                <a:prstGeom prst="rect">
                  <a:avLst/>
                </a:prstGeom>
                <a:solidFill>
                  <a:srgbClr val="5C2D9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Purple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R:92</a:t>
                  </a:r>
                  <a:r>
                    <a:rPr lang="en-US" sz="5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G:45 B:145</a:t>
                  </a:r>
                  <a:endPara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8" name="Rectangle 77"/>
                <p:cNvSpPr/>
                <p:nvPr userDrawn="1"/>
              </p:nvSpPr>
              <p:spPr bwMode="auto">
                <a:xfrm>
                  <a:off x="3413144" y="4882896"/>
                  <a:ext cx="869930" cy="289766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Dark 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80 G:80 B:80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9" name="Rectangle 78"/>
                <p:cNvSpPr/>
                <p:nvPr userDrawn="1"/>
              </p:nvSpPr>
              <p:spPr bwMode="auto">
                <a:xfrm>
                  <a:off x="2505456" y="4882895"/>
                  <a:ext cx="869930" cy="289766"/>
                </a:xfrm>
                <a:prstGeom prst="rect">
                  <a:avLst/>
                </a:prstGeom>
                <a:solidFill>
                  <a:srgbClr val="73737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115 G:115 B:115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68" name="Group 67"/>
              <p:cNvGrpSpPr/>
              <p:nvPr userDrawn="1"/>
            </p:nvGrpSpPr>
            <p:grpSpPr>
              <a:xfrm rot="5400000">
                <a:off x="10970856" y="3489620"/>
                <a:ext cx="3925458" cy="629233"/>
                <a:chOff x="3254158" y="4203959"/>
                <a:chExt cx="3925458" cy="629233"/>
              </a:xfrm>
            </p:grpSpPr>
            <p:sp>
              <p:nvSpPr>
                <p:cNvPr id="71" name="Rectangle 70"/>
                <p:cNvSpPr/>
                <p:nvPr userDrawn="1"/>
              </p:nvSpPr>
              <p:spPr bwMode="auto">
                <a:xfrm>
                  <a:off x="5395286" y="4543426"/>
                  <a:ext cx="869930" cy="289766"/>
                </a:xfrm>
                <a:prstGeom prst="rect">
                  <a:avLst/>
                </a:prstGeom>
                <a:solidFill>
                  <a:srgbClr val="FFB90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Yellow</a:t>
                  </a:r>
                </a:p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kern="1200" dirty="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R:255 G:185 B:0</a:t>
                  </a:r>
                </a:p>
              </p:txBody>
            </p:sp>
            <p:sp>
              <p:nvSpPr>
                <p:cNvPr id="72" name="Rectangle 71"/>
                <p:cNvSpPr/>
                <p:nvPr userDrawn="1"/>
              </p:nvSpPr>
              <p:spPr bwMode="auto">
                <a:xfrm>
                  <a:off x="6309686" y="4543426"/>
                  <a:ext cx="869930" cy="289766"/>
                </a:xfrm>
                <a:prstGeom prst="rect">
                  <a:avLst/>
                </a:prstGeom>
                <a:solidFill>
                  <a:srgbClr val="D83B0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Orange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216 G:59 B:1</a:t>
                  </a:r>
                </a:p>
              </p:txBody>
            </p:sp>
            <p:sp>
              <p:nvSpPr>
                <p:cNvPr id="73" name="Rectangle 72"/>
                <p:cNvSpPr/>
                <p:nvPr userDrawn="1"/>
              </p:nvSpPr>
              <p:spPr bwMode="auto">
                <a:xfrm>
                  <a:off x="3254158" y="4203959"/>
                  <a:ext cx="869930" cy="289766"/>
                </a:xfrm>
                <a:prstGeom prst="rect">
                  <a:avLst/>
                </a:prstGeom>
                <a:solidFill>
                  <a:srgbClr val="00827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Teal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G:130 B:114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69" name="TextBox 68"/>
              <p:cNvSpPr txBox="1"/>
              <p:nvPr userDrawn="1"/>
            </p:nvSpPr>
            <p:spPr>
              <a:xfrm rot="5400000">
                <a:off x="12988035" y="260168"/>
                <a:ext cx="843501" cy="323165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</a:rPr>
                  <a:t>Main colors</a:t>
                </a:r>
              </a:p>
            </p:txBody>
          </p:sp>
          <p:sp>
            <p:nvSpPr>
              <p:cNvPr id="70" name="TextBox 69"/>
              <p:cNvSpPr txBox="1"/>
              <p:nvPr userDrawn="1"/>
            </p:nvSpPr>
            <p:spPr>
              <a:xfrm rot="5400000">
                <a:off x="11742070" y="4230580"/>
                <a:ext cx="2656496" cy="323165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</a:rPr>
                  <a:t>Secondary colors (use only when</a:t>
                </a:r>
                <a:r>
                  <a:rPr lang="en-US" sz="1000" baseline="0" dirty="0">
                    <a:solidFill>
                      <a:schemeClr val="bg1"/>
                    </a:solidFill>
                  </a:rPr>
                  <a:t> necessary)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" name="Rectangle 65"/>
            <p:cNvSpPr/>
            <p:nvPr userDrawn="1"/>
          </p:nvSpPr>
          <p:spPr bwMode="auto">
            <a:xfrm rot="5400000">
              <a:off x="12328885" y="3356233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Cyan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0 G:188 B:242</a:t>
              </a:r>
              <a:endParaRPr lang="en-US" sz="500" dirty="0">
                <a:gradFill>
                  <a:gsLst>
                    <a:gs pos="7965">
                      <a:srgbClr val="000000"/>
                    </a:gs>
                    <a:gs pos="28319">
                      <a:srgbClr val="000000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120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8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27" r:id="rId8"/>
    <p:sldLayoutId id="2147484328" r:id="rId9"/>
    <p:sldLayoutId id="2147484329" r:id="rId10"/>
    <p:sldLayoutId id="2147484330" r:id="rId11"/>
    <p:sldLayoutId id="2147484331" r:id="rId12"/>
    <p:sldLayoutId id="2147484317" r:id="rId13"/>
    <p:sldLayoutId id="2147484332" r:id="rId14"/>
    <p:sldLayoutId id="2147484333" r:id="rId15"/>
    <p:sldLayoutId id="2147484334" r:id="rId16"/>
    <p:sldLayoutId id="2147484346" r:id="rId17"/>
    <p:sldLayoutId id="2147484336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n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ntstore.com/blog/data-modeling-in-event-sourcing-part-1-consistency-vs-availabilit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6.png"/><Relationship Id="rId7" Type="http://schemas.openxmlformats.org/officeDocument/2006/relationships/hyperlink" Target="https://github.com/ace68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github.com/Ace68/PatternsOfDistributedSystems" TargetMode="External"/><Relationship Id="rId5" Type="http://schemas.openxmlformats.org/officeDocument/2006/relationships/hyperlink" Target="mailto:alberto.acerbis@intre.it" TargetMode="Externa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principles-wiki.net/principles:gall_s_law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561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E1A7FDF-3B0E-0DF1-2C00-EE2DBD1C5C99}"/>
              </a:ext>
            </a:extLst>
          </p:cNvPr>
          <p:cNvSpPr/>
          <p:nvPr/>
        </p:nvSpPr>
        <p:spPr>
          <a:xfrm>
            <a:off x="1798637" y="296862"/>
            <a:ext cx="10286999" cy="833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/>
              <a:t>Separate Business </a:t>
            </a:r>
            <a:r>
              <a:rPr lang="it-IT" sz="4000" b="1" dirty="0" err="1"/>
              <a:t>Logic</a:t>
            </a:r>
            <a:r>
              <a:rPr lang="it-IT" sz="4000" b="1" dirty="0"/>
              <a:t> and Data Layer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9A9A01-CB9B-203D-63C7-4577BC6A3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572" y="1516062"/>
            <a:ext cx="4323329" cy="44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3163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E1A7FDF-3B0E-0DF1-2C00-EE2DBD1C5C99}"/>
              </a:ext>
            </a:extLst>
          </p:cNvPr>
          <p:cNvSpPr/>
          <p:nvPr/>
        </p:nvSpPr>
        <p:spPr>
          <a:xfrm>
            <a:off x="1798637" y="296862"/>
            <a:ext cx="10286999" cy="833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/>
              <a:t>Separate Business </a:t>
            </a:r>
            <a:r>
              <a:rPr lang="it-IT" sz="4000" b="1" dirty="0" err="1"/>
              <a:t>Logic</a:t>
            </a:r>
            <a:r>
              <a:rPr lang="it-IT" sz="4000" b="1" dirty="0"/>
              <a:t> and Data Layer</a:t>
            </a:r>
          </a:p>
        </p:txBody>
      </p:sp>
      <p:pic>
        <p:nvPicPr>
          <p:cNvPr id="3074" name="Picture 2" descr="stored procedures">
            <a:extLst>
              <a:ext uri="{FF2B5EF4-FFF2-40B4-BE49-F238E27FC236}">
                <a16:creationId xmlns:a16="http://schemas.microsoft.com/office/drawing/2014/main" id="{1B7ECCA1-519C-0441-7087-20AA4E7AB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7" y="2201862"/>
            <a:ext cx="73152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855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E1A7FDF-3B0E-0DF1-2C00-EE2DBD1C5C99}"/>
              </a:ext>
            </a:extLst>
          </p:cNvPr>
          <p:cNvSpPr/>
          <p:nvPr/>
        </p:nvSpPr>
        <p:spPr>
          <a:xfrm>
            <a:off x="1798637" y="296862"/>
            <a:ext cx="10286999" cy="833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/>
              <a:t>Separate Business </a:t>
            </a:r>
            <a:r>
              <a:rPr lang="it-IT" sz="4000" b="1" dirty="0" err="1"/>
              <a:t>Logic</a:t>
            </a:r>
            <a:r>
              <a:rPr lang="it-IT" sz="4000" b="1" dirty="0"/>
              <a:t> and Data Layer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2E10C5-FFC1-3E0B-0BE0-356975C9B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998" y="1211262"/>
            <a:ext cx="707247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897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computer, computer, interno&#10;&#10;Descrizione generata automaticamente">
            <a:extLst>
              <a:ext uri="{FF2B5EF4-FFF2-40B4-BE49-F238E27FC236}">
                <a16:creationId xmlns:a16="http://schemas.microsoft.com/office/drawing/2014/main" id="{26A2147E-7814-3CB9-CC3D-CA643997B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7844"/>
          <a:stretch/>
        </p:blipFill>
        <p:spPr>
          <a:xfrm>
            <a:off x="1912937" y="830262"/>
            <a:ext cx="8610600" cy="48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8101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0C9C4E-C4DA-1A6F-88AE-F75EA1D0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637" y="449262"/>
            <a:ext cx="9525000" cy="683264"/>
          </a:xfrm>
        </p:spPr>
        <p:txBody>
          <a:bodyPr/>
          <a:lstStyle/>
          <a:p>
            <a:r>
              <a:rPr lang="it-IT" sz="3600" dirty="0"/>
              <a:t>Promise (</a:t>
            </a:r>
            <a:r>
              <a:rPr lang="it-IT" sz="3600" dirty="0">
                <a:solidFill>
                  <a:srgbClr val="FFFF00"/>
                </a:solidFill>
              </a:rPr>
              <a:t>and</a:t>
            </a:r>
            <a:r>
              <a:rPr lang="it-IT" sz="3600" dirty="0"/>
              <a:t> </a:t>
            </a:r>
            <a:r>
              <a:rPr lang="it-IT" sz="3600" dirty="0" err="1">
                <a:solidFill>
                  <a:srgbClr val="FFFF00"/>
                </a:solidFill>
              </a:rPr>
              <a:t>Perils</a:t>
            </a:r>
            <a:r>
              <a:rPr lang="it-IT" sz="3600" dirty="0">
                <a:solidFill>
                  <a:srgbClr val="FFFF00"/>
                </a:solidFill>
              </a:rPr>
              <a:t>)</a:t>
            </a:r>
            <a:r>
              <a:rPr lang="it-IT" sz="3600" dirty="0"/>
              <a:t> of Distributed Systems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FD3987-AB0D-4427-C5A5-69E5E1D6E2DB}"/>
              </a:ext>
            </a:extLst>
          </p:cNvPr>
          <p:cNvSpPr txBox="1"/>
          <p:nvPr/>
        </p:nvSpPr>
        <p:spPr>
          <a:xfrm>
            <a:off x="922337" y="2125662"/>
            <a:ext cx="10591800" cy="252069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chemeClr val="tx1">
                    <a:lumMod val="50000"/>
                  </a:schemeClr>
                </a:solidFill>
              </a:rPr>
              <a:t>Separate Business </a:t>
            </a:r>
            <a:r>
              <a:rPr lang="it-IT" sz="3600" b="1" dirty="0" err="1">
                <a:solidFill>
                  <a:schemeClr val="tx1">
                    <a:lumMod val="50000"/>
                  </a:schemeClr>
                </a:solidFill>
              </a:rPr>
              <a:t>Logic</a:t>
            </a:r>
            <a:r>
              <a:rPr lang="it-IT" sz="3600" b="1" dirty="0">
                <a:solidFill>
                  <a:schemeClr val="tx1">
                    <a:lumMod val="50000"/>
                  </a:schemeClr>
                </a:solidFill>
              </a:rPr>
              <a:t> and </a:t>
            </a:r>
            <a:r>
              <a:rPr lang="it-IT" sz="3600" b="1" dirty="0" err="1">
                <a:solidFill>
                  <a:schemeClr val="tx1">
                    <a:lumMod val="50000"/>
                  </a:schemeClr>
                </a:solidFill>
              </a:rPr>
              <a:t>DataLayers</a:t>
            </a:r>
            <a:endParaRPr lang="it-IT" sz="3600" b="1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 err="1">
                <a:solidFill>
                  <a:srgbClr val="FFFF00"/>
                </a:solidFill>
              </a:rPr>
              <a:t>Partitioning</a:t>
            </a:r>
            <a:r>
              <a:rPr lang="it-IT" sz="3600" dirty="0">
                <a:solidFill>
                  <a:srgbClr val="FFFF00"/>
                </a:solidFill>
              </a:rPr>
              <a:t> Data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 err="1">
                <a:solidFill>
                  <a:schemeClr val="tx1">
                    <a:lumMod val="50000"/>
                  </a:schemeClr>
                </a:solidFill>
              </a:rPr>
              <a:t>Failure</a:t>
            </a:r>
            <a:r>
              <a:rPr lang="it-IT" sz="3600" dirty="0">
                <a:solidFill>
                  <a:schemeClr val="tx1">
                    <a:lumMod val="50000"/>
                  </a:schemeClr>
                </a:solidFill>
              </a:rPr>
              <a:t> Management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tx1">
                    <a:lumMod val="50000"/>
                  </a:schemeClr>
                </a:solidFill>
              </a:rPr>
              <a:t>Limits of a Single Server</a:t>
            </a:r>
          </a:p>
        </p:txBody>
      </p:sp>
    </p:spTree>
    <p:extLst>
      <p:ext uri="{BB962C8B-B14F-4D97-AF65-F5344CB8AC3E}">
        <p14:creationId xmlns:p14="http://schemas.microsoft.com/office/powerpoint/2010/main" val="205816620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E1A7FDF-3B0E-0DF1-2C00-EE2DBD1C5C99}"/>
              </a:ext>
            </a:extLst>
          </p:cNvPr>
          <p:cNvSpPr/>
          <p:nvPr/>
        </p:nvSpPr>
        <p:spPr>
          <a:xfrm>
            <a:off x="1798637" y="296862"/>
            <a:ext cx="10286999" cy="833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 err="1"/>
              <a:t>Partitioning</a:t>
            </a:r>
            <a:r>
              <a:rPr lang="it-IT" sz="4000" b="1" dirty="0"/>
              <a:t> Data</a:t>
            </a:r>
          </a:p>
        </p:txBody>
      </p:sp>
      <p:sp>
        <p:nvSpPr>
          <p:cNvPr id="3" name="Nuvola 2">
            <a:extLst>
              <a:ext uri="{FF2B5EF4-FFF2-40B4-BE49-F238E27FC236}">
                <a16:creationId xmlns:a16="http://schemas.microsoft.com/office/drawing/2014/main" id="{145A9CE1-359C-E4DA-58A5-B1110B8EFA09}"/>
              </a:ext>
            </a:extLst>
          </p:cNvPr>
          <p:cNvSpPr/>
          <p:nvPr/>
        </p:nvSpPr>
        <p:spPr bwMode="auto">
          <a:xfrm>
            <a:off x="2903537" y="1516062"/>
            <a:ext cx="6629400" cy="4509206"/>
          </a:xfrm>
          <a:prstGeom prst="cloud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Given a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distributed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system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has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to update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many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components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it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can’t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simultaneously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change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everything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at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once,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quickly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without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failure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632413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E1A7FDF-3B0E-0DF1-2C00-EE2DBD1C5C99}"/>
              </a:ext>
            </a:extLst>
          </p:cNvPr>
          <p:cNvSpPr/>
          <p:nvPr/>
        </p:nvSpPr>
        <p:spPr>
          <a:xfrm>
            <a:off x="1798637" y="296862"/>
            <a:ext cx="10286999" cy="833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 err="1"/>
              <a:t>Partitioning</a:t>
            </a:r>
            <a:r>
              <a:rPr lang="it-IT" sz="4000" b="1" dirty="0"/>
              <a:t> Data</a:t>
            </a:r>
          </a:p>
        </p:txBody>
      </p:sp>
      <p:sp>
        <p:nvSpPr>
          <p:cNvPr id="3" name="Nuvola 2">
            <a:extLst>
              <a:ext uri="{FF2B5EF4-FFF2-40B4-BE49-F238E27FC236}">
                <a16:creationId xmlns:a16="http://schemas.microsoft.com/office/drawing/2014/main" id="{145A9CE1-359C-E4DA-58A5-B1110B8EFA09}"/>
              </a:ext>
            </a:extLst>
          </p:cNvPr>
          <p:cNvSpPr/>
          <p:nvPr/>
        </p:nvSpPr>
        <p:spPr bwMode="auto">
          <a:xfrm>
            <a:off x="503237" y="1516062"/>
            <a:ext cx="6629400" cy="4509206"/>
          </a:xfrm>
          <a:prstGeom prst="cloud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Given a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distributed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system </a:t>
            </a:r>
            <a:r>
              <a:rPr lang="it-IT" sz="2400" b="1" dirty="0" err="1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has</a:t>
            </a:r>
            <a:r>
              <a:rPr lang="it-IT" sz="2400" b="1" dirty="0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 to update </a:t>
            </a:r>
            <a:r>
              <a:rPr lang="it-IT" sz="2400" b="1" dirty="0" err="1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many</a:t>
            </a:r>
            <a:r>
              <a:rPr lang="it-IT" sz="2400" b="1" dirty="0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components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it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can’t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simultaneously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change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everything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at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once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quickly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without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failure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019BC3-A324-EDDB-FB3F-2CE3F86C9C77}"/>
              </a:ext>
            </a:extLst>
          </p:cNvPr>
          <p:cNvSpPr txBox="1"/>
          <p:nvPr/>
        </p:nvSpPr>
        <p:spPr>
          <a:xfrm>
            <a:off x="8199437" y="3012288"/>
            <a:ext cx="350520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400" b="1" dirty="0" err="1">
                <a:solidFill>
                  <a:srgbClr val="FFFF00"/>
                </a:solidFill>
              </a:rPr>
              <a:t>Partition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Tolerance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86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E1A7FDF-3B0E-0DF1-2C00-EE2DBD1C5C99}"/>
              </a:ext>
            </a:extLst>
          </p:cNvPr>
          <p:cNvSpPr/>
          <p:nvPr/>
        </p:nvSpPr>
        <p:spPr>
          <a:xfrm>
            <a:off x="1798637" y="296862"/>
            <a:ext cx="10286999" cy="833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 err="1"/>
              <a:t>Partitioning</a:t>
            </a:r>
            <a:r>
              <a:rPr lang="it-IT" sz="4000" b="1" dirty="0"/>
              <a:t> Data</a:t>
            </a:r>
          </a:p>
        </p:txBody>
      </p:sp>
      <p:sp>
        <p:nvSpPr>
          <p:cNvPr id="3" name="Nuvola 2">
            <a:extLst>
              <a:ext uri="{FF2B5EF4-FFF2-40B4-BE49-F238E27FC236}">
                <a16:creationId xmlns:a16="http://schemas.microsoft.com/office/drawing/2014/main" id="{145A9CE1-359C-E4DA-58A5-B1110B8EFA09}"/>
              </a:ext>
            </a:extLst>
          </p:cNvPr>
          <p:cNvSpPr/>
          <p:nvPr/>
        </p:nvSpPr>
        <p:spPr bwMode="auto">
          <a:xfrm>
            <a:off x="312736" y="1363662"/>
            <a:ext cx="6629400" cy="4509206"/>
          </a:xfrm>
          <a:prstGeom prst="cloud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Given a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distributed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system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has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to update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many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components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it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can’t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simultaneously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change</a:t>
            </a:r>
            <a:r>
              <a:rPr lang="it-IT" sz="2400" b="1" dirty="0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everything</a:t>
            </a:r>
            <a:r>
              <a:rPr lang="it-IT" sz="2400" b="1" dirty="0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at</a:t>
            </a:r>
            <a:r>
              <a:rPr lang="it-IT" sz="2400" b="1" dirty="0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 once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quickly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without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failure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3C8BB5-AEDA-2DD8-C5C7-8A826778956E}"/>
              </a:ext>
            </a:extLst>
          </p:cNvPr>
          <p:cNvSpPr txBox="1"/>
          <p:nvPr/>
        </p:nvSpPr>
        <p:spPr>
          <a:xfrm>
            <a:off x="8199437" y="3012288"/>
            <a:ext cx="350520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400" b="1" dirty="0" err="1">
                <a:solidFill>
                  <a:srgbClr val="FFFF00"/>
                </a:solidFill>
              </a:rPr>
              <a:t>Consistency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71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E1A7FDF-3B0E-0DF1-2C00-EE2DBD1C5C99}"/>
              </a:ext>
            </a:extLst>
          </p:cNvPr>
          <p:cNvSpPr/>
          <p:nvPr/>
        </p:nvSpPr>
        <p:spPr>
          <a:xfrm>
            <a:off x="1798637" y="296862"/>
            <a:ext cx="10286999" cy="833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 err="1"/>
              <a:t>Partitioning</a:t>
            </a:r>
            <a:r>
              <a:rPr lang="it-IT" sz="4000" b="1" dirty="0"/>
              <a:t> Data</a:t>
            </a:r>
          </a:p>
        </p:txBody>
      </p:sp>
      <p:sp>
        <p:nvSpPr>
          <p:cNvPr id="3" name="Nuvola 2">
            <a:extLst>
              <a:ext uri="{FF2B5EF4-FFF2-40B4-BE49-F238E27FC236}">
                <a16:creationId xmlns:a16="http://schemas.microsoft.com/office/drawing/2014/main" id="{145A9CE1-359C-E4DA-58A5-B1110B8EFA09}"/>
              </a:ext>
            </a:extLst>
          </p:cNvPr>
          <p:cNvSpPr/>
          <p:nvPr/>
        </p:nvSpPr>
        <p:spPr bwMode="auto">
          <a:xfrm>
            <a:off x="427037" y="1363662"/>
            <a:ext cx="6629400" cy="4509206"/>
          </a:xfrm>
          <a:prstGeom prst="cloud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Given a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distributed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system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has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to update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many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components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it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can’t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simultaneously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change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everything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at</a:t>
            </a:r>
            <a:r>
              <a:rPr lang="it-IT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once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quickly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, </a:t>
            </a:r>
            <a:r>
              <a:rPr lang="it-IT" sz="2400" b="1" dirty="0" err="1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without</a:t>
            </a:r>
            <a:r>
              <a:rPr lang="it-IT" sz="2400" b="1" dirty="0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ea typeface="Segoe UI" pitchFamily="34" charset="0"/>
                <a:cs typeface="Segoe UI" pitchFamily="34" charset="0"/>
              </a:rPr>
              <a:t>failure</a:t>
            </a:r>
            <a:r>
              <a:rPr lang="it-IT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A1DC38-A1C9-BEB8-5F62-5720779F8AE1}"/>
              </a:ext>
            </a:extLst>
          </p:cNvPr>
          <p:cNvSpPr txBox="1"/>
          <p:nvPr/>
        </p:nvSpPr>
        <p:spPr>
          <a:xfrm>
            <a:off x="8199437" y="3012288"/>
            <a:ext cx="350520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400" b="1" dirty="0" err="1">
                <a:solidFill>
                  <a:srgbClr val="FFFF00"/>
                </a:solidFill>
              </a:rPr>
              <a:t>Availability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10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vola 6">
            <a:extLst>
              <a:ext uri="{FF2B5EF4-FFF2-40B4-BE49-F238E27FC236}">
                <a16:creationId xmlns:a16="http://schemas.microsoft.com/office/drawing/2014/main" id="{DE81AD8E-031E-95CA-2E72-51BC2BA1161C}"/>
              </a:ext>
            </a:extLst>
          </p:cNvPr>
          <p:cNvSpPr/>
          <p:nvPr/>
        </p:nvSpPr>
        <p:spPr bwMode="auto">
          <a:xfrm>
            <a:off x="427037" y="1897062"/>
            <a:ext cx="5943600" cy="3429000"/>
          </a:xfrm>
          <a:prstGeom prst="cloud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400" dirty="0" err="1">
                <a:solidFill>
                  <a:srgbClr val="FFFF00"/>
                </a:solidFill>
              </a:rPr>
              <a:t>Any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partition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tolerant</a:t>
            </a:r>
            <a:r>
              <a:rPr lang="it-IT" sz="2400" dirty="0">
                <a:solidFill>
                  <a:srgbClr val="FFFF00"/>
                </a:solidFill>
              </a:rPr>
              <a:t> system can </a:t>
            </a:r>
            <a:r>
              <a:rPr lang="it-IT" sz="2400" dirty="0" err="1">
                <a:solidFill>
                  <a:srgbClr val="FFFF00"/>
                </a:solidFill>
              </a:rPr>
              <a:t>only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have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400" dirty="0" err="1">
                <a:solidFill>
                  <a:srgbClr val="FFFF00"/>
                </a:solidFill>
              </a:rPr>
              <a:t>consistency</a:t>
            </a:r>
            <a:r>
              <a:rPr lang="it-IT" sz="2400" dirty="0">
                <a:solidFill>
                  <a:srgbClr val="FFFF00"/>
                </a:solidFill>
              </a:rPr>
              <a:t> or </a:t>
            </a:r>
            <a:r>
              <a:rPr lang="it-IT" sz="2400" dirty="0" err="1">
                <a:solidFill>
                  <a:srgbClr val="FFFF00"/>
                </a:solidFill>
              </a:rPr>
              <a:t>availability</a:t>
            </a:r>
            <a:r>
              <a:rPr lang="it-IT" sz="2400" dirty="0">
                <a:solidFill>
                  <a:srgbClr val="FFFF00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400" dirty="0">
                <a:solidFill>
                  <a:srgbClr val="FFFF00"/>
                </a:solidFill>
              </a:rPr>
              <a:t>Not </a:t>
            </a:r>
            <a:r>
              <a:rPr lang="it-IT" sz="2400" dirty="0" err="1">
                <a:solidFill>
                  <a:srgbClr val="FFFF00"/>
                </a:solidFill>
              </a:rPr>
              <a:t>both</a:t>
            </a:r>
            <a:r>
              <a:rPr lang="it-IT" sz="2400" dirty="0">
                <a:solidFill>
                  <a:srgbClr val="FFFF00"/>
                </a:solidFill>
              </a:rPr>
              <a:t>! 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80E2B1B-BFEA-BAA2-A3A5-826E7C454368}"/>
              </a:ext>
            </a:extLst>
          </p:cNvPr>
          <p:cNvSpPr/>
          <p:nvPr/>
        </p:nvSpPr>
        <p:spPr>
          <a:xfrm>
            <a:off x="1798637" y="296862"/>
            <a:ext cx="10286999" cy="833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/>
              <a:t>CAP </a:t>
            </a:r>
            <a:r>
              <a:rPr lang="it-IT" sz="4000" b="1" dirty="0" err="1"/>
              <a:t>Theorem</a:t>
            </a:r>
            <a:endParaRPr lang="it-IT" sz="40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7B21CC-4F3F-977C-8F51-F5F5F85CA226}"/>
              </a:ext>
            </a:extLst>
          </p:cNvPr>
          <p:cNvSpPr txBox="1"/>
          <p:nvPr/>
        </p:nvSpPr>
        <p:spPr>
          <a:xfrm>
            <a:off x="1341437" y="5554662"/>
            <a:ext cx="449580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400" dirty="0" err="1">
                <a:solidFill>
                  <a:schemeClr val="bg1"/>
                </a:solidFill>
                <a:hlinkClick r:id="rId3"/>
              </a:rPr>
              <a:t>Consistency</a:t>
            </a:r>
            <a:r>
              <a:rPr lang="it-IT" sz="2400" dirty="0">
                <a:solidFill>
                  <a:schemeClr val="bg1"/>
                </a:solidFill>
                <a:hlinkClick r:id="rId3"/>
              </a:rPr>
              <a:t> vs </a:t>
            </a:r>
            <a:r>
              <a:rPr lang="it-IT" sz="2400" dirty="0" err="1">
                <a:solidFill>
                  <a:schemeClr val="bg1"/>
                </a:solidFill>
                <a:hlinkClick r:id="rId3"/>
              </a:rPr>
              <a:t>Availability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6" name="Immagine 5" descr="Immagine che contiene testo, Carattere, cerchio, Elementi grafici&#10;&#10;Descrizione generata automaticamente">
            <a:extLst>
              <a:ext uri="{FF2B5EF4-FFF2-40B4-BE49-F238E27FC236}">
                <a16:creationId xmlns:a16="http://schemas.microsoft.com/office/drawing/2014/main" id="{0C3FF4B6-F139-0C52-51CE-19ED90C49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550" y="1768474"/>
            <a:ext cx="39147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1360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17837" y="1668476"/>
            <a:ext cx="7399336" cy="1828786"/>
          </a:xfrm>
          <a:noFill/>
        </p:spPr>
        <p:txBody>
          <a:bodyPr/>
          <a:lstStyle/>
          <a:p>
            <a:r>
              <a:rPr lang="en-US" sz="6000" dirty="0"/>
              <a:t>Design Patterns for </a:t>
            </a:r>
            <a:br>
              <a:rPr lang="en-US" sz="6000" dirty="0"/>
            </a:br>
            <a:r>
              <a:rPr lang="en-US" sz="6000" dirty="0"/>
              <a:t>Distributed Systems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54039" y="4106862"/>
            <a:ext cx="10998198" cy="1828007"/>
          </a:xfrm>
          <a:noFill/>
        </p:spPr>
        <p:txBody>
          <a:bodyPr/>
          <a:lstStyle/>
          <a:p>
            <a:r>
              <a:rPr lang="en-US"/>
              <a:t> Alberto </a:t>
            </a:r>
            <a:r>
              <a:rPr lang="en-US" dirty="0"/>
              <a:t>Acerbis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E36B3B-23F4-2B59-2A55-FDE0A305A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637" y="4788435"/>
            <a:ext cx="1524132" cy="4648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0072B7D-E654-264F-77F7-D4849922C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37" y="4788435"/>
            <a:ext cx="1278363" cy="464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7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Viso umano, persona, uomo&#10;&#10;Descrizione generata automaticamente">
            <a:extLst>
              <a:ext uri="{FF2B5EF4-FFF2-40B4-BE49-F238E27FC236}">
                <a16:creationId xmlns:a16="http://schemas.microsoft.com/office/drawing/2014/main" id="{E1590355-70A0-72C6-4A87-845A29DA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36475" cy="699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6945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vola 4">
            <a:extLst>
              <a:ext uri="{FF2B5EF4-FFF2-40B4-BE49-F238E27FC236}">
                <a16:creationId xmlns:a16="http://schemas.microsoft.com/office/drawing/2014/main" id="{0A26F262-AE7D-8878-595C-FFA3105DDA77}"/>
              </a:ext>
            </a:extLst>
          </p:cNvPr>
          <p:cNvSpPr/>
          <p:nvPr/>
        </p:nvSpPr>
        <p:spPr bwMode="auto">
          <a:xfrm>
            <a:off x="6446837" y="1108755"/>
            <a:ext cx="5849937" cy="3429000"/>
          </a:xfrm>
          <a:prstGeom prst="cloud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400" dirty="0" err="1">
                <a:solidFill>
                  <a:schemeClr val="bg1"/>
                </a:solidFill>
              </a:rPr>
              <a:t>Communication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is</a:t>
            </a:r>
            <a:r>
              <a:rPr lang="it-IT" sz="2400" dirty="0">
                <a:solidFill>
                  <a:schemeClr val="bg1"/>
                </a:solidFill>
              </a:rPr>
              <a:t> the </a:t>
            </a:r>
            <a:r>
              <a:rPr lang="it-IT" sz="2400" dirty="0" err="1">
                <a:solidFill>
                  <a:schemeClr val="bg1"/>
                </a:solidFill>
              </a:rPr>
              <a:t>process</a:t>
            </a:r>
            <a:r>
              <a:rPr lang="it-IT" sz="2400" dirty="0">
                <a:solidFill>
                  <a:schemeClr val="bg1"/>
                </a:solidFill>
              </a:rPr>
              <a:t> of </a:t>
            </a:r>
            <a:r>
              <a:rPr lang="it-IT" sz="2400" dirty="0" err="1">
                <a:solidFill>
                  <a:schemeClr val="bg1"/>
                </a:solidFill>
              </a:rPr>
              <a:t>passing</a:t>
            </a:r>
            <a:r>
              <a:rPr lang="it-IT" sz="2400" dirty="0">
                <a:solidFill>
                  <a:schemeClr val="bg1"/>
                </a:solidFill>
              </a:rPr>
              <a:t> information (</a:t>
            </a:r>
            <a:r>
              <a:rPr lang="it-IT" sz="2400" dirty="0" err="1">
                <a:solidFill>
                  <a:schemeClr val="bg1"/>
                </a:solidFill>
              </a:rPr>
              <a:t>sending</a:t>
            </a:r>
            <a:r>
              <a:rPr lang="it-IT" sz="2400" dirty="0">
                <a:solidFill>
                  <a:schemeClr val="bg1"/>
                </a:solidFill>
              </a:rPr>
              <a:t>) and </a:t>
            </a:r>
            <a:r>
              <a:rPr lang="it-IT" sz="2400" dirty="0" err="1">
                <a:solidFill>
                  <a:schemeClr val="bg1"/>
                </a:solidFill>
              </a:rPr>
              <a:t>understanding</a:t>
            </a:r>
            <a:r>
              <a:rPr lang="it-IT" sz="2400" dirty="0">
                <a:solidFill>
                  <a:schemeClr val="bg1"/>
                </a:solidFill>
              </a:rPr>
              <a:t> (</a:t>
            </a:r>
            <a:r>
              <a:rPr lang="it-IT" sz="2400" dirty="0" err="1">
                <a:solidFill>
                  <a:schemeClr val="bg1"/>
                </a:solidFill>
              </a:rPr>
              <a:t>receiving</a:t>
            </a:r>
            <a:r>
              <a:rPr lang="it-IT" sz="2400" dirty="0">
                <a:solidFill>
                  <a:schemeClr val="bg1"/>
                </a:solidFill>
              </a:rPr>
              <a:t>) the </a:t>
            </a:r>
            <a:r>
              <a:rPr lang="it-IT" sz="2400" dirty="0" err="1">
                <a:solidFill>
                  <a:schemeClr val="bg1"/>
                </a:solidFill>
              </a:rPr>
              <a:t>same</a:t>
            </a:r>
            <a:r>
              <a:rPr lang="it-IT" sz="2400" dirty="0">
                <a:solidFill>
                  <a:schemeClr val="bg1"/>
                </a:solidFill>
              </a:rPr>
              <a:t> from one service to </a:t>
            </a:r>
            <a:r>
              <a:rPr lang="it-IT" sz="2400" dirty="0" err="1">
                <a:solidFill>
                  <a:schemeClr val="bg1"/>
                </a:solidFill>
              </a:rPr>
              <a:t>another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A2ABDB2A-17E1-C00C-723F-BCF5D6229C2B}"/>
              </a:ext>
            </a:extLst>
          </p:cNvPr>
          <p:cNvSpPr/>
          <p:nvPr/>
        </p:nvSpPr>
        <p:spPr>
          <a:xfrm>
            <a:off x="503237" y="1108755"/>
            <a:ext cx="5387807" cy="8338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/>
              <a:t>What</a:t>
            </a:r>
            <a:r>
              <a:rPr lang="it-IT" sz="2800" b="1" dirty="0"/>
              <a:t> </a:t>
            </a:r>
            <a:r>
              <a:rPr lang="it-IT" sz="2800" b="1" dirty="0" err="1"/>
              <a:t>is</a:t>
            </a:r>
            <a:r>
              <a:rPr lang="it-IT" sz="2800" b="1" dirty="0"/>
              <a:t> </a:t>
            </a:r>
            <a:r>
              <a:rPr lang="it-IT" sz="2800" b="1" dirty="0" err="1"/>
              <a:t>Communication</a:t>
            </a:r>
            <a:r>
              <a:rPr lang="it-IT" sz="2800" b="1" dirty="0"/>
              <a:t>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B1E773-ED00-84B9-89CB-08B78A712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7" y="2064426"/>
            <a:ext cx="5387807" cy="31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46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uvola 5">
            <a:extLst>
              <a:ext uri="{FF2B5EF4-FFF2-40B4-BE49-F238E27FC236}">
                <a16:creationId xmlns:a16="http://schemas.microsoft.com/office/drawing/2014/main" id="{4563BD30-A523-C6CD-856B-ED25ACB971E8}"/>
              </a:ext>
            </a:extLst>
          </p:cNvPr>
          <p:cNvSpPr/>
          <p:nvPr/>
        </p:nvSpPr>
        <p:spPr bwMode="auto">
          <a:xfrm>
            <a:off x="6446837" y="1108755"/>
            <a:ext cx="5849937" cy="3429000"/>
          </a:xfrm>
          <a:prstGeom prst="cloud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400" b="1" dirty="0" err="1">
                <a:solidFill>
                  <a:srgbClr val="FFFF00"/>
                </a:solidFill>
              </a:rPr>
              <a:t>Communication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is</a:t>
            </a:r>
            <a:r>
              <a:rPr lang="it-IT" sz="2400" dirty="0">
                <a:solidFill>
                  <a:schemeClr val="bg1"/>
                </a:solidFill>
              </a:rPr>
              <a:t> the </a:t>
            </a:r>
            <a:r>
              <a:rPr lang="it-IT" sz="2400" dirty="0" err="1">
                <a:solidFill>
                  <a:schemeClr val="bg1"/>
                </a:solidFill>
              </a:rPr>
              <a:t>process</a:t>
            </a:r>
            <a:r>
              <a:rPr lang="it-IT" sz="2400" dirty="0">
                <a:solidFill>
                  <a:schemeClr val="bg1"/>
                </a:solidFill>
              </a:rPr>
              <a:t> of </a:t>
            </a:r>
            <a:r>
              <a:rPr lang="it-IT" sz="2400" dirty="0" err="1">
                <a:solidFill>
                  <a:schemeClr val="bg1"/>
                </a:solidFill>
              </a:rPr>
              <a:t>passing</a:t>
            </a:r>
            <a:r>
              <a:rPr lang="it-IT" sz="2400" dirty="0">
                <a:solidFill>
                  <a:schemeClr val="bg1"/>
                </a:solidFill>
              </a:rPr>
              <a:t> information (</a:t>
            </a:r>
            <a:r>
              <a:rPr lang="it-IT" sz="2400" b="1" dirty="0" err="1">
                <a:solidFill>
                  <a:srgbClr val="FFFF00"/>
                </a:solidFill>
              </a:rPr>
              <a:t>sending</a:t>
            </a:r>
            <a:r>
              <a:rPr lang="it-IT" sz="2400" dirty="0">
                <a:solidFill>
                  <a:schemeClr val="bg1"/>
                </a:solidFill>
              </a:rPr>
              <a:t>) and </a:t>
            </a:r>
            <a:r>
              <a:rPr lang="it-IT" sz="2400" dirty="0" err="1">
                <a:solidFill>
                  <a:schemeClr val="bg1"/>
                </a:solidFill>
              </a:rPr>
              <a:t>understanding</a:t>
            </a:r>
            <a:r>
              <a:rPr lang="it-IT" sz="2400" dirty="0">
                <a:solidFill>
                  <a:schemeClr val="bg1"/>
                </a:solidFill>
              </a:rPr>
              <a:t> (</a:t>
            </a:r>
            <a:r>
              <a:rPr lang="it-IT" sz="2400" b="1" dirty="0" err="1">
                <a:solidFill>
                  <a:srgbClr val="FFFF00"/>
                </a:solidFill>
              </a:rPr>
              <a:t>receiving</a:t>
            </a:r>
            <a:r>
              <a:rPr lang="it-IT" sz="2400" dirty="0">
                <a:solidFill>
                  <a:schemeClr val="bg1"/>
                </a:solidFill>
              </a:rPr>
              <a:t>) the </a:t>
            </a:r>
            <a:r>
              <a:rPr lang="it-IT" sz="2400" dirty="0" err="1">
                <a:solidFill>
                  <a:schemeClr val="bg1"/>
                </a:solidFill>
              </a:rPr>
              <a:t>same</a:t>
            </a:r>
            <a:r>
              <a:rPr lang="it-IT" sz="2400" dirty="0">
                <a:solidFill>
                  <a:schemeClr val="bg1"/>
                </a:solidFill>
              </a:rPr>
              <a:t> from one service to </a:t>
            </a:r>
            <a:r>
              <a:rPr lang="it-IT" sz="2400" dirty="0" err="1">
                <a:solidFill>
                  <a:schemeClr val="bg1"/>
                </a:solidFill>
              </a:rPr>
              <a:t>another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1D4FAC2-E632-E871-D4B3-EE2C484070B6}"/>
              </a:ext>
            </a:extLst>
          </p:cNvPr>
          <p:cNvSpPr/>
          <p:nvPr/>
        </p:nvSpPr>
        <p:spPr>
          <a:xfrm>
            <a:off x="503237" y="1108755"/>
            <a:ext cx="5387807" cy="8338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/>
              <a:t>What</a:t>
            </a:r>
            <a:r>
              <a:rPr lang="it-IT" sz="2800" b="1" dirty="0"/>
              <a:t> </a:t>
            </a:r>
            <a:r>
              <a:rPr lang="it-IT" sz="2800" b="1" dirty="0" err="1"/>
              <a:t>is</a:t>
            </a:r>
            <a:r>
              <a:rPr lang="it-IT" sz="2800" b="1" dirty="0"/>
              <a:t> </a:t>
            </a:r>
            <a:r>
              <a:rPr lang="it-IT" sz="2800" b="1" dirty="0" err="1"/>
              <a:t>Communication</a:t>
            </a:r>
            <a:r>
              <a:rPr lang="it-IT" sz="2800" b="1" dirty="0"/>
              <a:t>?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D7B1330-0F0A-B93D-C1B6-8E26CC70C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7" y="2064426"/>
            <a:ext cx="5387807" cy="31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8371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6533EF8-5DED-8A53-73C7-1E4C660A5865}"/>
              </a:ext>
            </a:extLst>
          </p:cNvPr>
          <p:cNvSpPr/>
          <p:nvPr/>
        </p:nvSpPr>
        <p:spPr>
          <a:xfrm>
            <a:off x="1912937" y="296862"/>
            <a:ext cx="8610601" cy="833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/>
              <a:t>Domain Event</a:t>
            </a:r>
          </a:p>
        </p:txBody>
      </p:sp>
      <p:pic>
        <p:nvPicPr>
          <p:cNvPr id="7" name="Immagine 6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D67B3288-7427-D80A-B904-07149946F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937" y="1439862"/>
            <a:ext cx="8610600" cy="479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5584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main-Driven Design (DDD) in Modern Software Architecture | Bits and Pieces">
            <a:extLst>
              <a:ext uri="{FF2B5EF4-FFF2-40B4-BE49-F238E27FC236}">
                <a16:creationId xmlns:a16="http://schemas.microsoft.com/office/drawing/2014/main" id="{FCC879AE-E7C0-B9D3-50E4-AF6808FA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69" y="1499603"/>
            <a:ext cx="6416354" cy="46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0070F60C-06CE-0ADF-5568-0CB3F92FE57F}"/>
              </a:ext>
            </a:extLst>
          </p:cNvPr>
          <p:cNvCxnSpPr>
            <a:cxnSpLocks/>
          </p:cNvCxnSpPr>
          <p:nvPr/>
        </p:nvCxnSpPr>
        <p:spPr>
          <a:xfrm>
            <a:off x="2283154" y="1777730"/>
            <a:ext cx="7375584" cy="4045788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BF67DF82-EBE2-9FBC-CA2C-02B8335E5C2C}"/>
              </a:ext>
            </a:extLst>
          </p:cNvPr>
          <p:cNvCxnSpPr>
            <a:cxnSpLocks/>
          </p:cNvCxnSpPr>
          <p:nvPr/>
        </p:nvCxnSpPr>
        <p:spPr>
          <a:xfrm flipV="1">
            <a:off x="2179637" y="1820862"/>
            <a:ext cx="7772400" cy="400265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6830FB4-6700-2757-32FB-C5F517E21E53}"/>
              </a:ext>
            </a:extLst>
          </p:cNvPr>
          <p:cNvSpPr/>
          <p:nvPr/>
        </p:nvSpPr>
        <p:spPr>
          <a:xfrm>
            <a:off x="2762769" y="174805"/>
            <a:ext cx="6416354" cy="1003540"/>
          </a:xfrm>
          <a:prstGeom prst="roundRect">
            <a:avLst/>
          </a:prstGeom>
          <a:solidFill>
            <a:srgbClr val="0078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 err="1"/>
              <a:t>Don’t</a:t>
            </a:r>
            <a:r>
              <a:rPr lang="it-IT" sz="4400" b="1" dirty="0"/>
              <a:t> </a:t>
            </a:r>
            <a:r>
              <a:rPr lang="it-IT" sz="4400" b="1" dirty="0" err="1"/>
              <a:t>Try</a:t>
            </a:r>
            <a:r>
              <a:rPr lang="it-IT" sz="4400" b="1" dirty="0"/>
              <a:t> </a:t>
            </a:r>
            <a:r>
              <a:rPr lang="it-IT" sz="4400" b="1" dirty="0" err="1"/>
              <a:t>It</a:t>
            </a:r>
            <a:r>
              <a:rPr lang="it-IT" sz="4400" b="1" dirty="0"/>
              <a:t> </a:t>
            </a:r>
            <a:r>
              <a:rPr lang="it-IT" sz="4400" b="1" dirty="0" err="1"/>
              <a:t>at</a:t>
            </a:r>
            <a:r>
              <a:rPr lang="it-IT" sz="4400" b="1" dirty="0"/>
              <a:t> Home!</a:t>
            </a:r>
          </a:p>
        </p:txBody>
      </p:sp>
    </p:spTree>
    <p:extLst>
      <p:ext uri="{BB962C8B-B14F-4D97-AF65-F5344CB8AC3E}">
        <p14:creationId xmlns:p14="http://schemas.microsoft.com/office/powerpoint/2010/main" val="1533902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E0F2D19-D782-3867-FC34-371D17041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37" y="1516062"/>
            <a:ext cx="8262068" cy="4544137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89E2C44-D84A-4411-5E04-9837233FCA13}"/>
              </a:ext>
            </a:extLst>
          </p:cNvPr>
          <p:cNvSpPr/>
          <p:nvPr/>
        </p:nvSpPr>
        <p:spPr>
          <a:xfrm>
            <a:off x="2408238" y="283922"/>
            <a:ext cx="8262068" cy="1003540"/>
          </a:xfrm>
          <a:prstGeom prst="roundRect">
            <a:avLst/>
          </a:prstGeom>
          <a:solidFill>
            <a:srgbClr val="0078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/>
              <a:t>Integration Event</a:t>
            </a:r>
          </a:p>
        </p:txBody>
      </p:sp>
    </p:spTree>
    <p:extLst>
      <p:ext uri="{BB962C8B-B14F-4D97-AF65-F5344CB8AC3E}">
        <p14:creationId xmlns:p14="http://schemas.microsoft.com/office/powerpoint/2010/main" val="142875634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CB6CAB9-E79E-5E9D-748C-910E0A884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7" y="525462"/>
            <a:ext cx="66675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1024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computer, computer, interno&#10;&#10;Descrizione generata automaticamente">
            <a:extLst>
              <a:ext uri="{FF2B5EF4-FFF2-40B4-BE49-F238E27FC236}">
                <a16:creationId xmlns:a16="http://schemas.microsoft.com/office/drawing/2014/main" id="{26A2147E-7814-3CB9-CC3D-CA643997B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7844"/>
          <a:stretch/>
        </p:blipFill>
        <p:spPr>
          <a:xfrm>
            <a:off x="1912937" y="830262"/>
            <a:ext cx="8610600" cy="48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6212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0C9C4E-C4DA-1A6F-88AE-F75EA1D0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637" y="449262"/>
            <a:ext cx="9525000" cy="683264"/>
          </a:xfrm>
        </p:spPr>
        <p:txBody>
          <a:bodyPr/>
          <a:lstStyle/>
          <a:p>
            <a:r>
              <a:rPr lang="it-IT" sz="3600" dirty="0"/>
              <a:t>Promise (</a:t>
            </a:r>
            <a:r>
              <a:rPr lang="it-IT" sz="3600" dirty="0">
                <a:solidFill>
                  <a:srgbClr val="FFFF00"/>
                </a:solidFill>
              </a:rPr>
              <a:t>and</a:t>
            </a:r>
            <a:r>
              <a:rPr lang="it-IT" sz="3600" dirty="0"/>
              <a:t> </a:t>
            </a:r>
            <a:r>
              <a:rPr lang="it-IT" sz="3600" dirty="0" err="1">
                <a:solidFill>
                  <a:srgbClr val="FFFF00"/>
                </a:solidFill>
              </a:rPr>
              <a:t>Perils</a:t>
            </a:r>
            <a:r>
              <a:rPr lang="it-IT" sz="3600" dirty="0">
                <a:solidFill>
                  <a:srgbClr val="FFFF00"/>
                </a:solidFill>
              </a:rPr>
              <a:t>)</a:t>
            </a:r>
            <a:r>
              <a:rPr lang="it-IT" sz="3600" dirty="0"/>
              <a:t> of Distributed Systems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FD3987-AB0D-4427-C5A5-69E5E1D6E2DB}"/>
              </a:ext>
            </a:extLst>
          </p:cNvPr>
          <p:cNvSpPr txBox="1"/>
          <p:nvPr/>
        </p:nvSpPr>
        <p:spPr>
          <a:xfrm>
            <a:off x="922337" y="2125662"/>
            <a:ext cx="10591800" cy="252069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chemeClr val="tx1">
                    <a:lumMod val="50000"/>
                  </a:schemeClr>
                </a:solidFill>
              </a:rPr>
              <a:t>Separate Business </a:t>
            </a:r>
            <a:r>
              <a:rPr lang="it-IT" sz="3600" b="1" dirty="0" err="1">
                <a:solidFill>
                  <a:schemeClr val="tx1">
                    <a:lumMod val="50000"/>
                  </a:schemeClr>
                </a:solidFill>
              </a:rPr>
              <a:t>Logic</a:t>
            </a:r>
            <a:r>
              <a:rPr lang="it-IT" sz="3600" b="1" dirty="0">
                <a:solidFill>
                  <a:schemeClr val="tx1">
                    <a:lumMod val="50000"/>
                  </a:schemeClr>
                </a:solidFill>
              </a:rPr>
              <a:t> and </a:t>
            </a:r>
            <a:r>
              <a:rPr lang="it-IT" sz="3600" b="1" dirty="0" err="1">
                <a:solidFill>
                  <a:schemeClr val="tx1">
                    <a:lumMod val="50000"/>
                  </a:schemeClr>
                </a:solidFill>
              </a:rPr>
              <a:t>DataLayers</a:t>
            </a:r>
            <a:endParaRPr lang="it-IT" sz="3600" b="1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 err="1">
                <a:solidFill>
                  <a:schemeClr val="tx1">
                    <a:lumMod val="50000"/>
                  </a:schemeClr>
                </a:solidFill>
              </a:rPr>
              <a:t>Partitioning</a:t>
            </a:r>
            <a:r>
              <a:rPr lang="it-IT" sz="3600" dirty="0">
                <a:solidFill>
                  <a:schemeClr val="tx1">
                    <a:lumMod val="50000"/>
                  </a:schemeClr>
                </a:solidFill>
              </a:rPr>
              <a:t> Data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 err="1"/>
              <a:t>Failure</a:t>
            </a:r>
            <a:r>
              <a:rPr lang="it-IT" sz="3600" dirty="0"/>
              <a:t> Management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tx1">
                    <a:lumMod val="50000"/>
                  </a:schemeClr>
                </a:solidFill>
              </a:rPr>
              <a:t>Limits of a Single Server</a:t>
            </a:r>
          </a:p>
        </p:txBody>
      </p:sp>
    </p:spTree>
    <p:extLst>
      <p:ext uri="{BB962C8B-B14F-4D97-AF65-F5344CB8AC3E}">
        <p14:creationId xmlns:p14="http://schemas.microsoft.com/office/powerpoint/2010/main" val="247204414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C57580-E4FC-AC00-73B5-9AC099BE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7" y="220662"/>
            <a:ext cx="8000999" cy="60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82977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31D58FB-E879-62D0-1D36-ACB592F20687}"/>
              </a:ext>
            </a:extLst>
          </p:cNvPr>
          <p:cNvSpPr txBox="1"/>
          <p:nvPr/>
        </p:nvSpPr>
        <p:spPr>
          <a:xfrm>
            <a:off x="4008437" y="1744662"/>
            <a:ext cx="7543800" cy="4105739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 distributed system is a network of independent computers that work together as a single system to solve a problem or execute a task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 a distributed system, each computer, also known as a node, has its own memory and processing capabilities and communicates with other nodes through a network.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These systems are designed to distribute the workload among multiple nodes, which can lead to increased performance, fault tolerance, and scalability compared to centralized systems.</a:t>
            </a:r>
            <a:endParaRPr lang="it-IT" sz="2400" dirty="0" err="1">
              <a:solidFill>
                <a:schemeClr val="bg1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E70338E-F838-7159-08D0-08280630A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7" y="1444392"/>
            <a:ext cx="3352802" cy="838200"/>
          </a:xfrm>
          <a:prstGeom prst="rect">
            <a:avLst/>
          </a:prstGeom>
        </p:spPr>
      </p:pic>
      <p:pic>
        <p:nvPicPr>
          <p:cNvPr id="2" name="Picture 4" descr="Get your hours back with Chat GPT.">
            <a:extLst>
              <a:ext uri="{FF2B5EF4-FFF2-40B4-BE49-F238E27FC236}">
                <a16:creationId xmlns:a16="http://schemas.microsoft.com/office/drawing/2014/main" id="{3F4EDB59-83BB-83AF-384A-B11A2AAF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7" y="220662"/>
            <a:ext cx="1483253" cy="83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516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immia, cartone animato&#10;&#10;Descrizione generata automaticamente">
            <a:extLst>
              <a:ext uri="{FF2B5EF4-FFF2-40B4-BE49-F238E27FC236}">
                <a16:creationId xmlns:a16="http://schemas.microsoft.com/office/drawing/2014/main" id="{2A699BED-4E84-3AC1-7F57-9EA34A031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237" y="220662"/>
            <a:ext cx="5715000" cy="5715000"/>
          </a:xfrm>
          <a:prstGeom prst="rect">
            <a:avLst/>
          </a:prstGeom>
        </p:spPr>
      </p:pic>
      <p:pic>
        <p:nvPicPr>
          <p:cNvPr id="12" name="Picture 2" descr="Chaos engineering - Wikipedia">
            <a:extLst>
              <a:ext uri="{FF2B5EF4-FFF2-40B4-BE49-F238E27FC236}">
                <a16:creationId xmlns:a16="http://schemas.microsoft.com/office/drawing/2014/main" id="{FC499487-A74F-1C9E-288D-70587F12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7" y="2278062"/>
            <a:ext cx="2095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3367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computer, computer, interno&#10;&#10;Descrizione generata automaticamente">
            <a:extLst>
              <a:ext uri="{FF2B5EF4-FFF2-40B4-BE49-F238E27FC236}">
                <a16:creationId xmlns:a16="http://schemas.microsoft.com/office/drawing/2014/main" id="{26A2147E-7814-3CB9-CC3D-CA643997B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7844"/>
          <a:stretch/>
        </p:blipFill>
        <p:spPr>
          <a:xfrm>
            <a:off x="1912937" y="830262"/>
            <a:ext cx="8610600" cy="48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8590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os engineering - Wikipedia">
            <a:extLst>
              <a:ext uri="{FF2B5EF4-FFF2-40B4-BE49-F238E27FC236}">
                <a16:creationId xmlns:a16="http://schemas.microsoft.com/office/drawing/2014/main" id="{5E752C8A-4C70-1284-CAC5-97ACBD75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677862"/>
            <a:ext cx="2095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1E0E123-D4A5-4F6D-CA05-21EC258D0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074" y="1287462"/>
            <a:ext cx="495545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5918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8E79B4E7-E429-B5BC-9214-0564A5390D62}"/>
              </a:ext>
            </a:extLst>
          </p:cNvPr>
          <p:cNvSpPr/>
          <p:nvPr/>
        </p:nvSpPr>
        <p:spPr>
          <a:xfrm>
            <a:off x="2103437" y="328910"/>
            <a:ext cx="8928339" cy="795940"/>
          </a:xfrm>
          <a:prstGeom prst="roundRect">
            <a:avLst/>
          </a:prstGeom>
          <a:solidFill>
            <a:srgbClr val="0078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/>
              <a:t>Thank </a:t>
            </a:r>
            <a:r>
              <a:rPr lang="it-IT" sz="4400" b="1" dirty="0" err="1"/>
              <a:t>You</a:t>
            </a:r>
            <a:endParaRPr lang="it-IT" sz="4400" b="1" dirty="0"/>
          </a:p>
        </p:txBody>
      </p:sp>
      <p:pic>
        <p:nvPicPr>
          <p:cNvPr id="3" name="Immagine 2" descr="Immagine che contiene modello, quadrato, pixel, design&#10;&#10;Descrizione generata automaticamente">
            <a:extLst>
              <a:ext uri="{FF2B5EF4-FFF2-40B4-BE49-F238E27FC236}">
                <a16:creationId xmlns:a16="http://schemas.microsoft.com/office/drawing/2014/main" id="{5DC12EF9-6698-10C8-AEE0-1A514E22E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0" y="1415132"/>
            <a:ext cx="2911790" cy="2911790"/>
          </a:xfrm>
          <a:prstGeom prst="rect">
            <a:avLst/>
          </a:prstGeom>
        </p:spPr>
      </p:pic>
      <p:pic>
        <p:nvPicPr>
          <p:cNvPr id="4" name="Picture 2" descr="GitHub Logomark">
            <a:extLst>
              <a:ext uri="{FF2B5EF4-FFF2-40B4-BE49-F238E27FC236}">
                <a16:creationId xmlns:a16="http://schemas.microsoft.com/office/drawing/2014/main" id="{C4320374-6E80-46DA-778C-BD0E501C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414" y="5129682"/>
            <a:ext cx="392173" cy="3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29683F2-B85F-037F-8DC5-92FA48127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414" y="4774067"/>
            <a:ext cx="392173" cy="3349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D84711-CBC5-BE35-E1B9-5E1B9714FD9A}"/>
              </a:ext>
            </a:extLst>
          </p:cNvPr>
          <p:cNvSpPr txBox="1"/>
          <p:nvPr/>
        </p:nvSpPr>
        <p:spPr>
          <a:xfrm>
            <a:off x="6282731" y="4696866"/>
            <a:ext cx="4873924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1400" dirty="0">
                <a:hlinkClick r:id="rId5"/>
              </a:rPr>
              <a:t>alberto.acerbis@intre.it</a:t>
            </a:r>
            <a:endParaRPr lang="it-IT" sz="1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B91D68-15E9-0CA6-02F1-A4FF2671304A}"/>
              </a:ext>
            </a:extLst>
          </p:cNvPr>
          <p:cNvSpPr txBox="1"/>
          <p:nvPr/>
        </p:nvSpPr>
        <p:spPr>
          <a:xfrm>
            <a:off x="6282730" y="5081086"/>
            <a:ext cx="4873925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6"/>
              </a:rPr>
              <a:t>https://github.com/Ace68/PatternsOfDistributedSystems</a:t>
            </a:r>
            <a:endParaRPr lang="it-IT" sz="1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2" descr="GitHub Logomark">
            <a:extLst>
              <a:ext uri="{FF2B5EF4-FFF2-40B4-BE49-F238E27FC236}">
                <a16:creationId xmlns:a16="http://schemas.microsoft.com/office/drawing/2014/main" id="{2D597690-2E98-1F0A-4825-B1199D38D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414" y="5554414"/>
            <a:ext cx="392173" cy="3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8261D8-5484-82D8-83A5-43F2CE2DBA79}"/>
              </a:ext>
            </a:extLst>
          </p:cNvPr>
          <p:cNvSpPr txBox="1"/>
          <p:nvPr/>
        </p:nvSpPr>
        <p:spPr>
          <a:xfrm>
            <a:off x="6282731" y="5505818"/>
            <a:ext cx="4873924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7"/>
              </a:rPr>
              <a:t>https://github.com/ace68</a:t>
            </a:r>
            <a:endParaRPr lang="it-IT" sz="1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10" name="Immagine 9" descr="Immagine che contiene cappello, Cartoni animati, testo, illustrazione&#10;&#10;Descrizione generata automaticamente">
            <a:extLst>
              <a:ext uri="{FF2B5EF4-FFF2-40B4-BE49-F238E27FC236}">
                <a16:creationId xmlns:a16="http://schemas.microsoft.com/office/drawing/2014/main" id="{2E6B5752-C1B5-2FFD-4257-D256BDC34D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97" y="1442850"/>
            <a:ext cx="4503737" cy="4503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94935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31D58FB-E879-62D0-1D36-ACB592F20687}"/>
              </a:ext>
            </a:extLst>
          </p:cNvPr>
          <p:cNvSpPr txBox="1"/>
          <p:nvPr/>
        </p:nvSpPr>
        <p:spPr>
          <a:xfrm>
            <a:off x="3856037" y="1444392"/>
            <a:ext cx="7543800" cy="4105739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 distributed system is a network of </a:t>
            </a:r>
            <a:r>
              <a:rPr lang="en-US" sz="2400" b="1" dirty="0">
                <a:solidFill>
                  <a:srgbClr val="FFFF00"/>
                </a:solidFill>
              </a:rPr>
              <a:t>independent computers</a:t>
            </a:r>
            <a:r>
              <a:rPr lang="en-US" sz="2400" dirty="0">
                <a:solidFill>
                  <a:schemeClr val="bg1"/>
                </a:solidFill>
              </a:rPr>
              <a:t> that work together as a single system to solve a problem or execute a task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 a distributed system, each computer, also known as a node, has its </a:t>
            </a:r>
            <a:r>
              <a:rPr lang="en-US" sz="2400" b="1" dirty="0">
                <a:solidFill>
                  <a:srgbClr val="FFFF00"/>
                </a:solidFill>
              </a:rPr>
              <a:t>own memory </a:t>
            </a:r>
            <a:r>
              <a:rPr lang="en-US" sz="2400" dirty="0">
                <a:solidFill>
                  <a:schemeClr val="bg1"/>
                </a:solidFill>
              </a:rPr>
              <a:t>and </a:t>
            </a:r>
            <a:r>
              <a:rPr lang="en-US" sz="2400" b="1" dirty="0">
                <a:solidFill>
                  <a:srgbClr val="FFFF00"/>
                </a:solidFill>
              </a:rPr>
              <a:t>processing capabilities </a:t>
            </a:r>
            <a:r>
              <a:rPr lang="en-US" sz="2400" dirty="0">
                <a:solidFill>
                  <a:schemeClr val="bg1"/>
                </a:solidFill>
              </a:rPr>
              <a:t>and </a:t>
            </a:r>
            <a:r>
              <a:rPr lang="en-US" sz="2400" b="1" dirty="0">
                <a:solidFill>
                  <a:srgbClr val="FFFF00"/>
                </a:solidFill>
              </a:rPr>
              <a:t>communicates</a:t>
            </a:r>
            <a:r>
              <a:rPr lang="en-US" sz="2400" dirty="0">
                <a:solidFill>
                  <a:schemeClr val="bg1"/>
                </a:solidFill>
              </a:rPr>
              <a:t> with other nodes through a network.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These systems are designed to </a:t>
            </a:r>
            <a:r>
              <a:rPr lang="en-US" sz="2400" b="1" dirty="0">
                <a:solidFill>
                  <a:srgbClr val="FFFF00"/>
                </a:solidFill>
              </a:rPr>
              <a:t>distribute the workload</a:t>
            </a:r>
            <a:r>
              <a:rPr lang="en-US" sz="2400" dirty="0">
                <a:solidFill>
                  <a:schemeClr val="bg1"/>
                </a:solidFill>
              </a:rPr>
              <a:t> among multiple nodes, which can lead to </a:t>
            </a:r>
            <a:r>
              <a:rPr lang="en-US" sz="2400" b="1" dirty="0">
                <a:solidFill>
                  <a:srgbClr val="FFFF00"/>
                </a:solidFill>
              </a:rPr>
              <a:t>increased</a:t>
            </a:r>
            <a:r>
              <a:rPr lang="en-US" sz="2400" dirty="0">
                <a:solidFill>
                  <a:schemeClr val="bg1"/>
                </a:solidFill>
              </a:rPr>
              <a:t> performance, fault tolerance, and scalability compared to centralized systems.</a:t>
            </a:r>
            <a:endParaRPr lang="it-IT" sz="2400" dirty="0" err="1">
              <a:solidFill>
                <a:schemeClr val="bg1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E70338E-F838-7159-08D0-08280630A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7" y="1444392"/>
            <a:ext cx="3352802" cy="838200"/>
          </a:xfrm>
          <a:prstGeom prst="rect">
            <a:avLst/>
          </a:prstGeom>
        </p:spPr>
      </p:pic>
      <p:pic>
        <p:nvPicPr>
          <p:cNvPr id="5" name="Immagine 4" descr="Immagine che contiene lampadina, giallo&#10;&#10;Descrizione generata automaticamente">
            <a:extLst>
              <a:ext uri="{FF2B5EF4-FFF2-40B4-BE49-F238E27FC236}">
                <a16:creationId xmlns:a16="http://schemas.microsoft.com/office/drawing/2014/main" id="{1F0CBDF9-A095-4C74-D9D9-B6C681518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84" y="2811462"/>
            <a:ext cx="2356908" cy="2590800"/>
          </a:xfrm>
          <a:prstGeom prst="rect">
            <a:avLst/>
          </a:prstGeom>
        </p:spPr>
      </p:pic>
      <p:pic>
        <p:nvPicPr>
          <p:cNvPr id="6" name="Picture 4" descr="Get your hours back with Chat GPT.">
            <a:extLst>
              <a:ext uri="{FF2B5EF4-FFF2-40B4-BE49-F238E27FC236}">
                <a16:creationId xmlns:a16="http://schemas.microsoft.com/office/drawing/2014/main" id="{273EDFC3-173B-8BBB-1A38-16C73F73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7" y="220662"/>
            <a:ext cx="1483253" cy="83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6703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0C9C4E-C4DA-1A6F-88AE-F75EA1D0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637" y="449262"/>
            <a:ext cx="9525000" cy="683264"/>
          </a:xfrm>
        </p:spPr>
        <p:txBody>
          <a:bodyPr/>
          <a:lstStyle/>
          <a:p>
            <a:r>
              <a:rPr lang="it-IT" sz="3600" dirty="0"/>
              <a:t>Promise (</a:t>
            </a:r>
            <a:r>
              <a:rPr lang="it-IT" sz="3600" dirty="0">
                <a:solidFill>
                  <a:srgbClr val="FFFF00"/>
                </a:solidFill>
              </a:rPr>
              <a:t>and</a:t>
            </a:r>
            <a:r>
              <a:rPr lang="it-IT" sz="3600" dirty="0"/>
              <a:t> </a:t>
            </a:r>
            <a:r>
              <a:rPr lang="it-IT" sz="3600" dirty="0" err="1">
                <a:solidFill>
                  <a:srgbClr val="FFFF00"/>
                </a:solidFill>
              </a:rPr>
              <a:t>Perils</a:t>
            </a:r>
            <a:r>
              <a:rPr lang="it-IT" sz="3600" dirty="0">
                <a:solidFill>
                  <a:srgbClr val="FFFF00"/>
                </a:solidFill>
              </a:rPr>
              <a:t>)</a:t>
            </a:r>
            <a:r>
              <a:rPr lang="it-IT" sz="3600" dirty="0"/>
              <a:t> of Distributed Systems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FD3987-AB0D-4427-C5A5-69E5E1D6E2DB}"/>
              </a:ext>
            </a:extLst>
          </p:cNvPr>
          <p:cNvSpPr txBox="1"/>
          <p:nvPr/>
        </p:nvSpPr>
        <p:spPr>
          <a:xfrm>
            <a:off x="922337" y="2125662"/>
            <a:ext cx="10591800" cy="252069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Limits of a Single Server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Separate </a:t>
            </a:r>
            <a:r>
              <a:rPr lang="it-IT" sz="3600" dirty="0">
                <a:solidFill>
                  <a:srgbClr val="FFFF00"/>
                </a:solidFill>
              </a:rPr>
              <a:t>Business </a:t>
            </a:r>
            <a:r>
              <a:rPr lang="it-IT" sz="3600" dirty="0" err="1">
                <a:solidFill>
                  <a:srgbClr val="FFFF00"/>
                </a:solidFill>
              </a:rPr>
              <a:t>Logic</a:t>
            </a:r>
            <a:r>
              <a:rPr lang="it-IT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and </a:t>
            </a:r>
            <a:r>
              <a:rPr lang="it-IT" sz="3600" dirty="0" err="1">
                <a:solidFill>
                  <a:srgbClr val="FFFF00"/>
                </a:solidFill>
              </a:rPr>
              <a:t>DataLayers</a:t>
            </a:r>
            <a:endParaRPr lang="it-IT" sz="36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 err="1">
                <a:solidFill>
                  <a:srgbClr val="FFFF00"/>
                </a:solidFill>
              </a:rPr>
              <a:t>Partitioning</a:t>
            </a:r>
            <a:r>
              <a:rPr lang="it-IT" sz="3600" dirty="0">
                <a:solidFill>
                  <a:srgbClr val="FFFF00"/>
                </a:solidFill>
              </a:rPr>
              <a:t> Data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Failure</a:t>
            </a:r>
            <a:r>
              <a:rPr lang="it-IT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1155024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ttore pagina esterna 1">
            <a:extLst>
              <a:ext uri="{FF2B5EF4-FFF2-40B4-BE49-F238E27FC236}">
                <a16:creationId xmlns:a16="http://schemas.microsoft.com/office/drawing/2014/main" id="{9656F4B4-AF37-A598-2D51-C242D004A12A}"/>
              </a:ext>
            </a:extLst>
          </p:cNvPr>
          <p:cNvSpPr/>
          <p:nvPr/>
        </p:nvSpPr>
        <p:spPr>
          <a:xfrm rot="16200000">
            <a:off x="1170350" y="2650747"/>
            <a:ext cx="2406770" cy="2139347"/>
          </a:xfrm>
          <a:prstGeom prst="flowChartOffpage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onnettore pagina esterna 2">
            <a:extLst>
              <a:ext uri="{FF2B5EF4-FFF2-40B4-BE49-F238E27FC236}">
                <a16:creationId xmlns:a16="http://schemas.microsoft.com/office/drawing/2014/main" id="{1D5AC4CD-CCD1-E24C-7B47-5D7E4EDA2D60}"/>
              </a:ext>
            </a:extLst>
          </p:cNvPr>
          <p:cNvSpPr/>
          <p:nvPr/>
        </p:nvSpPr>
        <p:spPr>
          <a:xfrm rot="16200000">
            <a:off x="5055113" y="2650747"/>
            <a:ext cx="2406770" cy="2139347"/>
          </a:xfrm>
          <a:prstGeom prst="flowChartOffpage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onnettore pagina esterna 3">
            <a:extLst>
              <a:ext uri="{FF2B5EF4-FFF2-40B4-BE49-F238E27FC236}">
                <a16:creationId xmlns:a16="http://schemas.microsoft.com/office/drawing/2014/main" id="{C5C7F8F5-062D-5CFF-6D02-C18AF1B038CD}"/>
              </a:ext>
            </a:extLst>
          </p:cNvPr>
          <p:cNvSpPr/>
          <p:nvPr/>
        </p:nvSpPr>
        <p:spPr>
          <a:xfrm rot="16200000">
            <a:off x="8939876" y="2650747"/>
            <a:ext cx="2406770" cy="2139347"/>
          </a:xfrm>
          <a:prstGeom prst="flowChartOffpage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735CB2-3C6C-425A-FF5C-9F3BA1089330}"/>
              </a:ext>
            </a:extLst>
          </p:cNvPr>
          <p:cNvSpPr txBox="1"/>
          <p:nvPr/>
        </p:nvSpPr>
        <p:spPr>
          <a:xfrm>
            <a:off x="1519720" y="3558521"/>
            <a:ext cx="148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Components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15C35C-0B8B-A5C2-3255-923B1828275A}"/>
              </a:ext>
            </a:extLst>
          </p:cNvPr>
          <p:cNvSpPr txBox="1"/>
          <p:nvPr/>
        </p:nvSpPr>
        <p:spPr>
          <a:xfrm>
            <a:off x="5539627" y="3420022"/>
            <a:ext cx="1316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Service</a:t>
            </a:r>
          </a:p>
          <a:p>
            <a:r>
              <a:rPr lang="it-IT" dirty="0" err="1">
                <a:solidFill>
                  <a:schemeClr val="bg1"/>
                </a:solidFill>
              </a:rPr>
              <a:t>Oriented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2247E1-F3A9-8DA5-1C39-770062E7E554}"/>
              </a:ext>
            </a:extLst>
          </p:cNvPr>
          <p:cNvSpPr txBox="1"/>
          <p:nvPr/>
        </p:nvSpPr>
        <p:spPr>
          <a:xfrm>
            <a:off x="9427269" y="3420022"/>
            <a:ext cx="148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Distributed Systems</a:t>
            </a:r>
          </a:p>
        </p:txBody>
      </p:sp>
      <p:sp>
        <p:nvSpPr>
          <p:cNvPr id="14" name="Nuvola 13">
            <a:extLst>
              <a:ext uri="{FF2B5EF4-FFF2-40B4-BE49-F238E27FC236}">
                <a16:creationId xmlns:a16="http://schemas.microsoft.com/office/drawing/2014/main" id="{F6C286CF-E9DE-3164-73F5-8BA269D4D1C9}"/>
              </a:ext>
            </a:extLst>
          </p:cNvPr>
          <p:cNvSpPr/>
          <p:nvPr/>
        </p:nvSpPr>
        <p:spPr>
          <a:xfrm>
            <a:off x="5913437" y="754062"/>
            <a:ext cx="1949569" cy="1147313"/>
          </a:xfrm>
          <a:prstGeom prst="cloud">
            <a:avLst/>
          </a:prstGeom>
          <a:solidFill>
            <a:srgbClr val="0078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Cloud</a:t>
            </a:r>
          </a:p>
        </p:txBody>
      </p:sp>
      <p:sp>
        <p:nvSpPr>
          <p:cNvPr id="15" name="Elaborazione alternativa 14">
            <a:extLst>
              <a:ext uri="{FF2B5EF4-FFF2-40B4-BE49-F238E27FC236}">
                <a16:creationId xmlns:a16="http://schemas.microsoft.com/office/drawing/2014/main" id="{63644B3E-1097-B69C-50FA-A0CC017263D5}"/>
              </a:ext>
            </a:extLst>
          </p:cNvPr>
          <p:cNvSpPr/>
          <p:nvPr/>
        </p:nvSpPr>
        <p:spPr>
          <a:xfrm>
            <a:off x="6828232" y="5156674"/>
            <a:ext cx="2587924" cy="569343"/>
          </a:xfrm>
          <a:prstGeom prst="flowChartAlternateProcess">
            <a:avLst/>
          </a:prstGeom>
          <a:solidFill>
            <a:srgbClr val="0078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Microservizi</a:t>
            </a:r>
          </a:p>
        </p:txBody>
      </p:sp>
      <p:sp>
        <p:nvSpPr>
          <p:cNvPr id="16" name="Elaborazione alternativa 15">
            <a:extLst>
              <a:ext uri="{FF2B5EF4-FFF2-40B4-BE49-F238E27FC236}">
                <a16:creationId xmlns:a16="http://schemas.microsoft.com/office/drawing/2014/main" id="{5CA3B868-406B-76D0-7000-77112A404FF6}"/>
              </a:ext>
            </a:extLst>
          </p:cNvPr>
          <p:cNvSpPr/>
          <p:nvPr/>
        </p:nvSpPr>
        <p:spPr>
          <a:xfrm>
            <a:off x="9539406" y="1090239"/>
            <a:ext cx="2587924" cy="569343"/>
          </a:xfrm>
          <a:prstGeom prst="flowChartAlternateProcess">
            <a:avLst/>
          </a:prstGeom>
          <a:solidFill>
            <a:srgbClr val="0078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New Patterns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748B542-BB60-5FD1-3693-556488EF7BFF}"/>
              </a:ext>
            </a:extLst>
          </p:cNvPr>
          <p:cNvSpPr/>
          <p:nvPr/>
        </p:nvSpPr>
        <p:spPr bwMode="auto">
          <a:xfrm>
            <a:off x="198437" y="220662"/>
            <a:ext cx="5341190" cy="9906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3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Architecture </a:t>
            </a:r>
            <a:r>
              <a:rPr lang="it-IT" sz="36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Evolution</a:t>
            </a:r>
            <a:endParaRPr lang="it-IT" sz="3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158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13" grpId="0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nebbia, aria aperta, cielo&#10;&#10;Descrizione generata automaticamente">
            <a:extLst>
              <a:ext uri="{FF2B5EF4-FFF2-40B4-BE49-F238E27FC236}">
                <a16:creationId xmlns:a16="http://schemas.microsoft.com/office/drawing/2014/main" id="{9846C590-A942-8641-56D2-FDD3B41F3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7" y="373062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5324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48D21B08-6136-0102-764A-066C333BC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4" y="830262"/>
            <a:ext cx="4780903" cy="4780903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D1A2DC-B6B9-AAEC-24CD-8B801C186221}"/>
              </a:ext>
            </a:extLst>
          </p:cNvPr>
          <p:cNvSpPr txBox="1"/>
          <p:nvPr/>
        </p:nvSpPr>
        <p:spPr>
          <a:xfrm>
            <a:off x="10256837" y="5308600"/>
            <a:ext cx="1524000" cy="5170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1600" dirty="0" err="1">
                <a:solidFill>
                  <a:schemeClr val="bg1"/>
                </a:solidFill>
                <a:hlinkClick r:id="rId4"/>
              </a:rPr>
              <a:t>Gall’s</a:t>
            </a:r>
            <a:r>
              <a:rPr lang="it-IT" sz="1600" dirty="0">
                <a:solidFill>
                  <a:schemeClr val="bg1"/>
                </a:solidFill>
                <a:hlinkClick r:id="rId4"/>
              </a:rPr>
              <a:t> </a:t>
            </a:r>
            <a:r>
              <a:rPr lang="it-IT" sz="1600" dirty="0" err="1">
                <a:solidFill>
                  <a:schemeClr val="bg1"/>
                </a:solidFill>
                <a:hlinkClick r:id="rId4"/>
              </a:rPr>
              <a:t>Law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822C65-DF43-7826-CA6B-9BA70C5C8261}"/>
              </a:ext>
            </a:extLst>
          </p:cNvPr>
          <p:cNvSpPr txBox="1"/>
          <p:nvPr/>
        </p:nvSpPr>
        <p:spPr>
          <a:xfrm>
            <a:off x="5837237" y="1234660"/>
            <a:ext cx="5638800" cy="344094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A </a:t>
            </a:r>
            <a:r>
              <a:rPr lang="it-IT" sz="2400" dirty="0" err="1">
                <a:solidFill>
                  <a:schemeClr val="bg1"/>
                </a:solidFill>
              </a:rPr>
              <a:t>complex</a:t>
            </a:r>
            <a:r>
              <a:rPr lang="it-IT" sz="2400" dirty="0">
                <a:solidFill>
                  <a:schemeClr val="bg1"/>
                </a:solidFill>
              </a:rPr>
              <a:t> system </a:t>
            </a:r>
            <a:r>
              <a:rPr lang="it-IT" sz="2400" dirty="0" err="1">
                <a:solidFill>
                  <a:schemeClr val="bg1"/>
                </a:solidFill>
              </a:rPr>
              <a:t>that</a:t>
            </a:r>
            <a:r>
              <a:rPr lang="it-IT" sz="2400" dirty="0">
                <a:solidFill>
                  <a:schemeClr val="bg1"/>
                </a:solidFill>
              </a:rPr>
              <a:t> works </a:t>
            </a:r>
            <a:r>
              <a:rPr lang="it-IT" sz="2400" dirty="0" err="1">
                <a:solidFill>
                  <a:schemeClr val="bg1"/>
                </a:solidFill>
              </a:rPr>
              <a:t>is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invariably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found</a:t>
            </a:r>
            <a:r>
              <a:rPr lang="it-IT" sz="2400" dirty="0">
                <a:solidFill>
                  <a:schemeClr val="bg1"/>
                </a:solidFill>
              </a:rPr>
              <a:t> to </a:t>
            </a:r>
            <a:r>
              <a:rPr lang="it-IT" sz="2400" dirty="0" err="1">
                <a:solidFill>
                  <a:schemeClr val="bg1"/>
                </a:solidFill>
              </a:rPr>
              <a:t>have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evolved</a:t>
            </a:r>
            <a:r>
              <a:rPr lang="it-IT" sz="2400" dirty="0">
                <a:solidFill>
                  <a:schemeClr val="bg1"/>
                </a:solidFill>
              </a:rPr>
              <a:t> from a </a:t>
            </a:r>
            <a:r>
              <a:rPr lang="it-IT" sz="2400" dirty="0" err="1">
                <a:solidFill>
                  <a:schemeClr val="bg1"/>
                </a:solidFill>
              </a:rPr>
              <a:t>simple</a:t>
            </a:r>
            <a:r>
              <a:rPr lang="it-IT" sz="2400" dirty="0">
                <a:solidFill>
                  <a:schemeClr val="bg1"/>
                </a:solidFill>
              </a:rPr>
              <a:t> system </a:t>
            </a:r>
            <a:r>
              <a:rPr lang="it-IT" sz="2400" dirty="0" err="1">
                <a:solidFill>
                  <a:schemeClr val="bg1"/>
                </a:solidFill>
              </a:rPr>
              <a:t>that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worked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The inverse </a:t>
            </a:r>
            <a:r>
              <a:rPr lang="it-IT" sz="2400" dirty="0" err="1">
                <a:solidFill>
                  <a:schemeClr val="bg1"/>
                </a:solidFill>
              </a:rPr>
              <a:t>proposition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also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appears</a:t>
            </a:r>
            <a:r>
              <a:rPr lang="it-IT" sz="2400" dirty="0">
                <a:solidFill>
                  <a:schemeClr val="bg1"/>
                </a:solidFill>
              </a:rPr>
              <a:t> to be </a:t>
            </a:r>
            <a:r>
              <a:rPr lang="it-IT" sz="2400" dirty="0" err="1">
                <a:solidFill>
                  <a:schemeClr val="bg1"/>
                </a:solidFill>
              </a:rPr>
              <a:t>true</a:t>
            </a:r>
            <a:r>
              <a:rPr lang="it-IT" sz="2400" dirty="0">
                <a:solidFill>
                  <a:schemeClr val="bg1"/>
                </a:solidFill>
              </a:rPr>
              <a:t>: A </a:t>
            </a:r>
            <a:r>
              <a:rPr lang="it-IT" sz="2400" dirty="0" err="1">
                <a:solidFill>
                  <a:schemeClr val="bg1"/>
                </a:solidFill>
              </a:rPr>
              <a:t>complex</a:t>
            </a:r>
            <a:r>
              <a:rPr lang="it-IT" sz="2400" dirty="0">
                <a:solidFill>
                  <a:schemeClr val="bg1"/>
                </a:solidFill>
              </a:rPr>
              <a:t> system </a:t>
            </a:r>
            <a:r>
              <a:rPr lang="it-IT" sz="2400" dirty="0" err="1">
                <a:solidFill>
                  <a:schemeClr val="bg1"/>
                </a:solidFill>
              </a:rPr>
              <a:t>designed</a:t>
            </a:r>
            <a:r>
              <a:rPr lang="it-IT" sz="2400" dirty="0">
                <a:solidFill>
                  <a:schemeClr val="bg1"/>
                </a:solidFill>
              </a:rPr>
              <a:t> from scratch </a:t>
            </a:r>
            <a:r>
              <a:rPr lang="it-IT" sz="2400" dirty="0" err="1">
                <a:solidFill>
                  <a:schemeClr val="bg1"/>
                </a:solidFill>
              </a:rPr>
              <a:t>never</a:t>
            </a:r>
            <a:r>
              <a:rPr lang="it-IT" sz="2400" dirty="0">
                <a:solidFill>
                  <a:schemeClr val="bg1"/>
                </a:solidFill>
              </a:rPr>
              <a:t> works and </a:t>
            </a:r>
            <a:r>
              <a:rPr lang="it-IT" sz="2400" dirty="0" err="1">
                <a:solidFill>
                  <a:schemeClr val="bg1"/>
                </a:solidFill>
              </a:rPr>
              <a:t>cannot</a:t>
            </a:r>
            <a:r>
              <a:rPr lang="it-IT" sz="2400" dirty="0">
                <a:solidFill>
                  <a:schemeClr val="bg1"/>
                </a:solidFill>
              </a:rPr>
              <a:t> be made work.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bg1"/>
                </a:solidFill>
              </a:rPr>
              <a:t>You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have</a:t>
            </a:r>
            <a:r>
              <a:rPr lang="it-IT" sz="2400" dirty="0">
                <a:solidFill>
                  <a:schemeClr val="bg1"/>
                </a:solidFill>
              </a:rPr>
              <a:t> to start over, </a:t>
            </a:r>
            <a:r>
              <a:rPr lang="it-IT" sz="2400" dirty="0" err="1">
                <a:solidFill>
                  <a:schemeClr val="bg1"/>
                </a:solidFill>
              </a:rPr>
              <a:t>beginning</a:t>
            </a:r>
            <a:r>
              <a:rPr lang="it-IT" sz="2400" dirty="0">
                <a:solidFill>
                  <a:schemeClr val="bg1"/>
                </a:solidFill>
              </a:rPr>
              <a:t> with a working </a:t>
            </a:r>
            <a:r>
              <a:rPr lang="it-IT" sz="2400" dirty="0" err="1">
                <a:solidFill>
                  <a:schemeClr val="bg1"/>
                </a:solidFill>
              </a:rPr>
              <a:t>simple</a:t>
            </a:r>
            <a:r>
              <a:rPr lang="it-IT" sz="2400" dirty="0">
                <a:solidFill>
                  <a:schemeClr val="bg1"/>
                </a:solidFill>
              </a:rPr>
              <a:t> system.</a:t>
            </a:r>
          </a:p>
        </p:txBody>
      </p:sp>
    </p:spTree>
    <p:extLst>
      <p:ext uri="{BB962C8B-B14F-4D97-AF65-F5344CB8AC3E}">
        <p14:creationId xmlns:p14="http://schemas.microsoft.com/office/powerpoint/2010/main" val="16913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0C9C4E-C4DA-1A6F-88AE-F75EA1D0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637" y="449262"/>
            <a:ext cx="9525000" cy="683264"/>
          </a:xfrm>
        </p:spPr>
        <p:txBody>
          <a:bodyPr/>
          <a:lstStyle/>
          <a:p>
            <a:r>
              <a:rPr lang="it-IT" sz="3600" dirty="0"/>
              <a:t>Promise (</a:t>
            </a:r>
            <a:r>
              <a:rPr lang="it-IT" sz="3600" dirty="0">
                <a:solidFill>
                  <a:srgbClr val="FFFF00"/>
                </a:solidFill>
              </a:rPr>
              <a:t>and</a:t>
            </a:r>
            <a:r>
              <a:rPr lang="it-IT" sz="3600" dirty="0"/>
              <a:t> </a:t>
            </a:r>
            <a:r>
              <a:rPr lang="it-IT" sz="3600" dirty="0" err="1">
                <a:solidFill>
                  <a:srgbClr val="FFFF00"/>
                </a:solidFill>
              </a:rPr>
              <a:t>Perils</a:t>
            </a:r>
            <a:r>
              <a:rPr lang="it-IT" sz="3600" dirty="0">
                <a:solidFill>
                  <a:srgbClr val="FFFF00"/>
                </a:solidFill>
              </a:rPr>
              <a:t>)</a:t>
            </a:r>
            <a:r>
              <a:rPr lang="it-IT" sz="3600" dirty="0"/>
              <a:t> of Distributed Systems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FD3987-AB0D-4427-C5A5-69E5E1D6E2DB}"/>
              </a:ext>
            </a:extLst>
          </p:cNvPr>
          <p:cNvSpPr txBox="1"/>
          <p:nvPr/>
        </p:nvSpPr>
        <p:spPr>
          <a:xfrm>
            <a:off x="922337" y="2125662"/>
            <a:ext cx="10591800" cy="252069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b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Separate </a:t>
            </a:r>
            <a:r>
              <a:rPr lang="it-IT" sz="3600" b="1" dirty="0">
                <a:solidFill>
                  <a:srgbClr val="FFFF00"/>
                </a:solidFill>
              </a:rPr>
              <a:t>Business </a:t>
            </a:r>
            <a:r>
              <a:rPr lang="it-IT" sz="3600" b="1" dirty="0" err="1">
                <a:solidFill>
                  <a:srgbClr val="FFFF00"/>
                </a:solidFill>
              </a:rPr>
              <a:t>Logic</a:t>
            </a:r>
            <a:r>
              <a:rPr lang="it-IT" sz="3600" b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and </a:t>
            </a:r>
            <a:r>
              <a:rPr lang="it-IT" sz="3600" b="1" dirty="0" err="1">
                <a:solidFill>
                  <a:srgbClr val="FFFF00"/>
                </a:solidFill>
              </a:rPr>
              <a:t>DataLayers</a:t>
            </a:r>
            <a:endParaRPr lang="it-IT" sz="3600" b="1" dirty="0">
              <a:solidFill>
                <a:srgbClr val="FFFF0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 err="1">
                <a:solidFill>
                  <a:schemeClr val="tx1">
                    <a:lumMod val="50000"/>
                  </a:schemeClr>
                </a:solidFill>
              </a:rPr>
              <a:t>Partitioning</a:t>
            </a:r>
            <a:r>
              <a:rPr lang="it-IT" sz="3600" dirty="0">
                <a:solidFill>
                  <a:schemeClr val="tx1">
                    <a:lumMod val="50000"/>
                  </a:schemeClr>
                </a:solidFill>
              </a:rPr>
              <a:t> Data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 err="1">
                <a:solidFill>
                  <a:schemeClr val="tx1">
                    <a:lumMod val="50000"/>
                  </a:schemeClr>
                </a:solidFill>
              </a:rPr>
              <a:t>Failure</a:t>
            </a:r>
            <a:r>
              <a:rPr lang="it-IT" sz="3600" dirty="0">
                <a:solidFill>
                  <a:schemeClr val="tx1">
                    <a:lumMod val="50000"/>
                  </a:schemeClr>
                </a:solidFill>
              </a:rPr>
              <a:t> Management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tx1">
                    <a:lumMod val="50000"/>
                  </a:schemeClr>
                </a:solidFill>
              </a:rPr>
              <a:t>Limits of a Single Server</a:t>
            </a:r>
          </a:p>
        </p:txBody>
      </p:sp>
    </p:spTree>
    <p:extLst>
      <p:ext uri="{BB962C8B-B14F-4D97-AF65-F5344CB8AC3E}">
        <p14:creationId xmlns:p14="http://schemas.microsoft.com/office/powerpoint/2010/main" val="411639657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PRESENTATIONINFO" val="{&quot;DocumentId&quot;:&quot;5ba8b3c0a6087e730277a1f557cf2505&quot;,&quot;LanguageCode&quot;:&quot;en-US&quot;,&quot;SlideGuids&quot;:[&quot;6691385c-7c95-4ceb-a425-9926cfca71e8&quot;,&quot;de97757c-3c1a-4745-b1ef-335caa05544b&quot;,&quot;e139d5f8-12b1-4a80-8350-a26a2b5910cd&quot;,&quot;ac6c920e-136b-4a5a-a6ef-367b683dbb1b&quot;,&quot;daa0d3d2-2cd5-4e78-bb54-fc11c6db9253&quot;,&quot;46962400-e953-4024-a19e-0444a310dba3&quot;,&quot;06254d6c-a7df-4912-9bb4-31eee273d763&quot;,&quot;1cfe0c2c-a532-4efa-bbda-7cbc34cf675c&quot;,&quot;a3ee077e-defb-4279-9b8b-065b92610f6d&quot;,&quot;ad3a135b-4669-4cc9-a037-e0757e52531e&quot;,&quot;5851a48f-f1b6-410f-b1e4-b44fbd71804a&quot;,&quot;ef144060-6ac8-47d7-874b-14c3701bcc93&quot;,&quot;8dd6f382-bd81-4c6a-9a49-7dc9c4b5c159&quot;,&quot;5009cf6f-1661-414b-a251-6b24c2bb00dc&quot;,&quot;6e689adb-6c53-4961-a536-273ac833240c&quot;,&quot;d3db4a43-6c88-424c-9af7-ef4a3832806b&quot;,&quot;ea46fa14-710a-419a-ac6d-421939cfd643&quot;,&quot;2e735d15-b084-4560-851b-7b31c97d1b12&quot;,&quot;f57b3bdc-652c-4b9e-abd2-3bf01b9fbad9&quot;,&quot;b235f7b9-aeb3-4ab2-bc75-927b59856671&quot;,&quot;6f0813f0-9ae8-42c2-a692-25668e604762&quot;,&quot;1514ae36-a537-46e6-aa24-e9a8dd3135c9&quot;],&quot;TimeStamp&quot;:&quot;2019-03-19T10:27:34.029016-07:00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6691385c-7c95-4ceb-a425-9926cfca71e8&quot;,&quot;TimeStamp&quot;:&quot;2019-03-19T10:20:29.235869-07:00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6691385c-7c95-4ceb-a425-9926cfca71e8&quot;,&quot;TimeStamp&quot;:&quot;2019-03-19T10:20:29.235869-07:00&quot;}"/>
</p:tagLst>
</file>

<file path=ppt/theme/theme1.xml><?xml version="1.0" encoding="utf-8"?>
<a:theme xmlns:a="http://schemas.openxmlformats.org/drawingml/2006/main" name="Connect_2016_Template_Light">
  <a:themeElements>
    <a:clrScheme name="Custom 1">
      <a:dk1>
        <a:sysClr val="windowText" lastClr="000000"/>
      </a:dk1>
      <a:lt1>
        <a:sysClr val="window" lastClr="FFFFFF"/>
      </a:lt1>
      <a:dk2>
        <a:srgbClr val="001344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Connect_2016_STUDIO_SlideTemplate_101116.potx" id="{80CCC0EE-A535-46E1-81E2-2C88D26BF2D9}" vid="{2239D6D4-FF4D-4593-B7F3-45A8D905D389}"/>
    </a:ext>
  </a:extLst>
</a:theme>
</file>

<file path=ppt/theme/theme2.xml><?xml version="1.0" encoding="utf-8"?>
<a:theme xmlns:a="http://schemas.openxmlformats.org/drawingml/2006/main" name="Connect_2016_Template_Dark">
  <a:themeElements>
    <a:clrScheme name="Custom 1">
      <a:dk1>
        <a:srgbClr val="505050"/>
      </a:dk1>
      <a:lt1>
        <a:srgbClr val="FFFFFF"/>
      </a:lt1>
      <a:dk2>
        <a:srgbClr val="0078D7"/>
      </a:dk2>
      <a:lt2>
        <a:srgbClr val="FFFFFF"/>
      </a:lt2>
      <a:accent1>
        <a:srgbClr val="0078D7"/>
      </a:accent1>
      <a:accent2>
        <a:srgbClr val="5C2D91"/>
      </a:accent2>
      <a:accent3>
        <a:srgbClr val="008272"/>
      </a:accent3>
      <a:accent4>
        <a:srgbClr val="D2D2D2"/>
      </a:accent4>
      <a:accent5>
        <a:srgbClr val="00BCF2"/>
      </a:accent5>
      <a:accent6>
        <a:srgbClr val="737373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Connect_2016_STUDIO_SlideTemplate_101116.potx" id="{80CCC0EE-A535-46E1-81E2-2C88D26BF2D9}" vid="{E2881649-9D4D-4513-9E5E-5A76199B180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c34796-51f5-4cc8-95da-8e79a421a63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BB545E684BDD24CA75DC04703BDEE68" ma:contentTypeVersion="10" ma:contentTypeDescription="Creare un nuovo documento." ma:contentTypeScope="" ma:versionID="f591b201f85322fea619f9cd95b71d76">
  <xsd:schema xmlns:xsd="http://www.w3.org/2001/XMLSchema" xmlns:xs="http://www.w3.org/2001/XMLSchema" xmlns:p="http://schemas.microsoft.com/office/2006/metadata/properties" xmlns:ns2="c4c34796-51f5-4cc8-95da-8e79a421a637" targetNamespace="http://schemas.microsoft.com/office/2006/metadata/properties" ma:root="true" ma:fieldsID="e649c5a280a65e5ddd6e00efce404131" ns2:_="">
    <xsd:import namespace="c4c34796-51f5-4cc8-95da-8e79a421a63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34796-51f5-4cc8-95da-8e79a421a63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Tag immagine" ma:readOnly="false" ma:fieldId="{5cf76f15-5ced-4ddc-b409-7134ff3c332f}" ma:taxonomyMulti="true" ma:sspId="fbf75b20-3433-4e0a-bee2-3f1fd95ad6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313448-604B-48A6-94C3-9345C3A65CC9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c4c34796-51f5-4cc8-95da-8e79a421a637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14A384C-23BD-4AF9-ACC6-6D039C7326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31A7A3-66D0-4811-AB06-C8BDB96FD0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c34796-51f5-4cc8-95da-8e79a421a6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Microsoft_Connect_2016_STUDIO_SlideTemplate_101416</Template>
  <TotalTime>0</TotalTime>
  <Words>826</Words>
  <Application>Microsoft Office PowerPoint</Application>
  <PresentationFormat>Personalizzato</PresentationFormat>
  <Paragraphs>104</Paragraphs>
  <Slides>34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41" baseType="lpstr">
      <vt:lpstr>Arial</vt:lpstr>
      <vt:lpstr>Consolas</vt:lpstr>
      <vt:lpstr>Segoe UI</vt:lpstr>
      <vt:lpstr>Segoe UI Light</vt:lpstr>
      <vt:lpstr>Wingdings</vt:lpstr>
      <vt:lpstr>Connect_2016_Template_Light</vt:lpstr>
      <vt:lpstr>Connect_2016_Template_Dark</vt:lpstr>
      <vt:lpstr>Presentazione standard di PowerPoint</vt:lpstr>
      <vt:lpstr>Design Patterns for  Distributed Systems</vt:lpstr>
      <vt:lpstr>Presentazione standard di PowerPoint</vt:lpstr>
      <vt:lpstr>Presentazione standard di PowerPoint</vt:lpstr>
      <vt:lpstr>Promise (and Perils) of Distributed Systems</vt:lpstr>
      <vt:lpstr>Presentazione standard di PowerPoint</vt:lpstr>
      <vt:lpstr>Presentazione standard di PowerPoint</vt:lpstr>
      <vt:lpstr>Presentazione standard di PowerPoint</vt:lpstr>
      <vt:lpstr>Promise (and Perils) of Distributed Systems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Promise (and Perils) of Distributed Systems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Promise (and Perils) of Distributed Systems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Azure 2021</dc:title>
  <dc:subject/>
  <dc:creator/>
  <cp:keywords/>
  <dc:description/>
  <cp:lastModifiedBy/>
  <cp:revision>1</cp:revision>
  <dcterms:created xsi:type="dcterms:W3CDTF">2016-11-15T00:28:08Z</dcterms:created>
  <dcterms:modified xsi:type="dcterms:W3CDTF">2024-04-20T12:59:41Z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0x0101009BB545E684BDD24CA75DC04703BDEE68</vt:lpwstr>
  </property>
  <property fmtid="{D5CDD505-2E9C-101B-9397-08002B2CF9AE}" pid="3" name="MediaServiceImageTags">
    <vt:lpwstr/>
  </property>
</Properties>
</file>