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12" r:id="rId3"/>
    <p:sldId id="301" r:id="rId4"/>
    <p:sldId id="302" r:id="rId5"/>
    <p:sldId id="303" r:id="rId6"/>
    <p:sldId id="305" r:id="rId7"/>
    <p:sldId id="306" r:id="rId8"/>
    <p:sldId id="274" r:id="rId9"/>
    <p:sldId id="282" r:id="rId10"/>
    <p:sldId id="262" r:id="rId11"/>
    <p:sldId id="257" r:id="rId12"/>
    <p:sldId id="272" r:id="rId13"/>
    <p:sldId id="271" r:id="rId14"/>
    <p:sldId id="270" r:id="rId15"/>
    <p:sldId id="266" r:id="rId16"/>
    <p:sldId id="313" r:id="rId17"/>
    <p:sldId id="311" r:id="rId18"/>
    <p:sldId id="280" r:id="rId19"/>
    <p:sldId id="267" r:id="rId20"/>
    <p:sldId id="315" r:id="rId21"/>
    <p:sldId id="316" r:id="rId22"/>
    <p:sldId id="317" r:id="rId23"/>
    <p:sldId id="318" r:id="rId24"/>
    <p:sldId id="322" r:id="rId25"/>
    <p:sldId id="321" r:id="rId26"/>
    <p:sldId id="283" r:id="rId27"/>
    <p:sldId id="300" r:id="rId28"/>
    <p:sldId id="259" r:id="rId29"/>
    <p:sldId id="277" r:id="rId30"/>
    <p:sldId id="309" r:id="rId31"/>
    <p:sldId id="291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EC245A5B-6EDF-4CCC-9E56-E7A8722D6A2F}">
          <p14:sldIdLst>
            <p14:sldId id="256"/>
            <p14:sldId id="312"/>
            <p14:sldId id="301"/>
            <p14:sldId id="302"/>
            <p14:sldId id="303"/>
            <p14:sldId id="305"/>
            <p14:sldId id="306"/>
          </p14:sldIdLst>
        </p14:section>
        <p14:section name="Branch 01" id="{703A707D-F9D2-4A40-AEDE-9C8EF4EAAB47}">
          <p14:sldIdLst>
            <p14:sldId id="274"/>
            <p14:sldId id="282"/>
            <p14:sldId id="262"/>
            <p14:sldId id="257"/>
            <p14:sldId id="272"/>
            <p14:sldId id="271"/>
            <p14:sldId id="270"/>
            <p14:sldId id="266"/>
          </p14:sldIdLst>
        </p14:section>
        <p14:section name="Branch 02" id="{F6AA530E-72E3-4366-9B3C-3DDEF7ABE691}">
          <p14:sldIdLst>
            <p14:sldId id="313"/>
            <p14:sldId id="311"/>
            <p14:sldId id="280"/>
            <p14:sldId id="267"/>
          </p14:sldIdLst>
        </p14:section>
        <p14:section name="Safety net with tests" id="{F5AFDD6C-D506-41A3-990D-403B04BD684F}">
          <p14:sldIdLst>
            <p14:sldId id="315"/>
            <p14:sldId id="316"/>
            <p14:sldId id="317"/>
            <p14:sldId id="318"/>
          </p14:sldIdLst>
        </p14:section>
        <p14:section name="Branch-03" id="{3363DA06-D3C9-4EF6-82D7-0A1613EB1511}">
          <p14:sldIdLst>
            <p14:sldId id="322"/>
            <p14:sldId id="321"/>
            <p14:sldId id="283"/>
            <p14:sldId id="300"/>
          </p14:sldIdLst>
        </p14:section>
        <p14:section name="Chiusura" id="{0EA0122F-8772-4CFF-AD80-2F66D52315FF}">
          <p14:sldIdLst>
            <p14:sldId id="259"/>
            <p14:sldId id="277"/>
            <p14:sldId id="309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BC0EBC-3EE3-4B48-80DD-22CDA53FB6A0}" v="2" dt="2025-06-03T14:45:42.5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871" autoAdjust="0"/>
  </p:normalViewPr>
  <p:slideViewPr>
    <p:cSldViewPr snapToGrid="0">
      <p:cViewPr varScale="1">
        <p:scale>
          <a:sx n="71" d="100"/>
          <a:sy n="71" d="100"/>
        </p:scale>
        <p:origin x="538" y="53"/>
      </p:cViewPr>
      <p:guideLst/>
    </p:cSldViewPr>
  </p:slideViewPr>
  <p:outlineViewPr>
    <p:cViewPr>
      <p:scale>
        <a:sx n="33" d="100"/>
        <a:sy n="33" d="100"/>
      </p:scale>
      <p:origin x="0" y="-67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4635F-56A1-4A40-8023-B19F427F0CFC}" type="datetimeFigureOut">
              <a:rPr lang="it-IT" smtClean="0"/>
              <a:t>02/07/2025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217A7-0888-4084-89B0-8CDFE79E8E7D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8007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3958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0F37B-8847-F35A-107D-680EDBB1E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2892AC2-863A-6028-7295-8D1A369B69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5981BF-CDBB-7083-9961-3EA987974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Inseriamo il concetto di modulare (quantum architecture)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0881D5-08B5-91F2-49A8-F93461DDE8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5811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74211-05F2-4E73-A385-9883D5E86EE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631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31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9367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173B8-C5AE-C560-6C63-41716D9F6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0E4BFC9-6263-CE33-FB1C-24DD4D8317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AE2423B-D7A5-3B52-642E-9A899FB66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 si fanno le scelte bisogna sempre considerare i pro ed i contro delle scelte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2DF72FC-B21E-E92F-EE27-B7DA6AE45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0576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146E0-B1A4-9DB7-1887-61153B963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DDEBB1D-8A37-87C1-13F5-D57D4A3D26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85A8C21-9F05-383F-92A6-6B22BC76B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094F5C2-E509-120E-1755-590C114FE7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7431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8925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Inseriamo il concetto di modulare (quantum architecture)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9252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B4455-C0E4-C757-2DF6-C5F6246FE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8B18B0C-FE5D-C35B-C7B2-FAF782855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4FE788A-ACE7-6C99-6B4B-3B8255899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Inseriamo il concetto di modulare (quantum architecture)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6F5F0ED-0D68-F92B-BD19-1072AA6DA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3912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SPIEGARE che sono scelte che non precludono una o l’altra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7573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 si fanno le scelte bisogna sempre considerare i pro ed i contro delle scelte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4658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C230C-C99F-177A-F12D-AD856EEED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DB35513-B433-123B-F726-B775FAF78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1B5326D-756B-5141-2D34-D820BDAE2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Inseriamo il concetto di modulare (quantum architecture)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E30F60-B4A5-A32F-E474-463A79C79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91690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1B7908-07F7-1374-4382-9009E1F9C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8640"/>
            <a:ext cx="9144000" cy="296132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BDFBC0E-77F9-9565-8FD4-7149DB548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9677DD-8D47-F54A-5B3A-53B4202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02/07/2025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C3A75E-1341-8E9C-9E06-EED681F1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A40B4C-FC7C-9C92-C092-47185636C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120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BECBEF-7ED9-8B81-DDC7-326FACA1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1C8593F-ACC6-9E3E-3DDF-934F908BA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7D6A08-7F48-ABE0-0E4D-1A47CD34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02/07/2025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2BEB49-F11A-02B6-165B-DA03596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5933F9-1F76-814D-B63C-0C898DE31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066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538070-CCCC-B260-6942-8FD3AAC81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E405D2-6F9D-5C6A-322E-ACB48D126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00E5C1-77D8-671E-E267-D16688CF1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02/07/2025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1FE667-B307-BE31-1C8D-CFC347994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AFC860-7420-9573-1CC3-AF1DBC7F1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4566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8EF8-385C-8469-1824-5A5E3F7D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6232F9-62D0-B1AE-8441-9D175B639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D3EA6E-9416-BF9D-83F9-9DC4AD42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02/07/2025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1B80FC-B631-1DF0-E50C-D0AED45E5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D1D880-399C-3297-02E7-394AAF48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530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86EC3E-1C7C-EC74-8D3F-9D9F0D6D1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7EBBF7-2F31-8A6E-F21E-490DC4D81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99121D7-F597-883D-39AC-B29B620F1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0BC1665-C0D0-3BF7-37CA-38042D76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02/07/2025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77AF04-4745-7045-21C3-CFF6A8D6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5EF5A6-3437-20BC-B66B-58A32E6C8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9794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D9536A-EE7C-9285-36C6-84061B1E5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05C805-D52C-2BAE-E686-7D6A31F34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D2BF016-78BC-690C-3122-453D658F0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DEDEA05-21D3-BA7B-BEA0-9E87B8BE0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81EB61F-83D2-0F34-A2A2-86CD26413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A8BDB97-7246-25FB-98D0-2F416F1DD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02/07/2025</a:t>
            </a:fld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FEB0CFC-33D6-204D-13E8-69D515598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9059924-9643-A562-729A-6BDE36353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99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793D90-4507-A249-46F9-9E139CC4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07BA0EB-EC04-453D-9319-73F73389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02/07/2025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3CEC1F-5A31-65D2-D589-2DE0243F0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659454-DAC5-64DC-D668-D5CF37E19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6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A2693C0-9F8A-CC50-FCBE-1148EA97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02/07/2025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9BCA8CC-7D3C-BD89-AFD1-8EB5362D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3CE033-6E0A-A079-7AC4-F8F9FC02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7791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BD2A4C-6FAE-EA64-9AA1-39949A2D9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CBCE81-69FA-46BB-326D-CE584368D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E8897C8-2FE4-65DA-C6E6-1447BAC21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95A8F5-BF62-5B0A-25DD-96931DD07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02/07/2025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DC88BA6-EF41-FF70-BBA9-328C401AD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44FCB0-CF80-95ED-6459-53F3AE9A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876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4E03BD-4709-3D60-F0C2-BEC2A80C5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1C2CC4F-2CD4-7DBF-513B-305539712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0E82CB8-8A22-B9BB-C535-07944AB49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595123C-79E4-86BD-A026-F86D52CD2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02/07/2025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BC0E06-7618-B4A1-A01F-60A93C9C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6420E2-4948-BF0D-BDEC-D4BA704F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139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">
            <a:extLst>
              <a:ext uri="{FF2B5EF4-FFF2-40B4-BE49-F238E27FC236}">
                <a16:creationId xmlns:a16="http://schemas.microsoft.com/office/drawing/2014/main" id="{4E395750-5B62-6B1C-8FD3-D69C1EC689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2C32"/>
          </a:solidFill>
          <a:ln/>
        </p:spPr>
        <p:txBody>
          <a:bodyPr/>
          <a:lstStyle/>
          <a:p>
            <a:endParaRPr lang="it-IT" u="none" dirty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E86733E-F1D4-23B0-0FF5-3BC8F9C6F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457F94-A41E-4EC2-7318-605146830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8BEB36-047A-D75B-05A5-66698DB258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9908C-A0DC-48C9-8B1C-26CA2A931F52}" type="datetimeFigureOut">
              <a:rPr lang="it-IT" smtClean="0"/>
              <a:t>02/07/2025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253B30-8C59-04FB-7941-20BAB18F0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96B63E-1E1D-585F-EF80-CA428D735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AB233-82B4-4DC1-AD46-FA62F67DA88E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92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lang="it-IT" sz="4450" b="1" kern="1200" dirty="0">
          <a:solidFill>
            <a:srgbClr val="9998FF"/>
          </a:solidFill>
          <a:latin typeface="Barlow Bold" pitchFamily="34" charset="0"/>
          <a:ea typeface="Barlow Bold" pitchFamily="34" charset="-122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it-IT" sz="2800" kern="1200" dirty="0">
          <a:solidFill>
            <a:srgbClr val="EEEFF5"/>
          </a:solidFill>
          <a:latin typeface="Montserrat" pitchFamily="34" charset="0"/>
          <a:ea typeface="+mn-ea"/>
          <a:cs typeface="+mn-cs"/>
        </a:defRPr>
      </a:lvl1pPr>
      <a:lvl2pPr marL="285750" indent="-285750" algn="l" defTabSz="914400" rtl="0" eaLnBrk="1" latinLnBrk="0" hangingPunct="1">
        <a:lnSpc>
          <a:spcPts val="2700"/>
        </a:lnSpc>
        <a:spcBef>
          <a:spcPts val="500"/>
        </a:spcBef>
        <a:buFont typeface="Arial" panose="020B0604020202020204" pitchFamily="34" charset="0"/>
        <a:buChar char="•"/>
        <a:defRPr lang="it-IT" sz="1700" kern="1200" dirty="0">
          <a:solidFill>
            <a:srgbClr val="EEEFF5"/>
          </a:solidFill>
          <a:latin typeface="Montserrat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ts val="2700"/>
        </a:lnSpc>
        <a:spcBef>
          <a:spcPts val="500"/>
        </a:spcBef>
        <a:buFont typeface="Arial" panose="020B0604020202020204" pitchFamily="34" charset="0"/>
        <a:buNone/>
        <a:defRPr lang="it-IT" sz="1700" kern="1200" dirty="0">
          <a:solidFill>
            <a:srgbClr val="EEEFF5"/>
          </a:solidFill>
          <a:latin typeface="Montserrat" pitchFamily="34" charset="0"/>
          <a:ea typeface="+mn-ea"/>
          <a:cs typeface="+mn-cs"/>
        </a:defRPr>
      </a:lvl3pPr>
      <a:lvl4pPr marL="0" indent="0" algn="l" defTabSz="914400" rtl="0" eaLnBrk="1" latinLnBrk="0" hangingPunct="1">
        <a:lnSpc>
          <a:spcPts val="2700"/>
        </a:lnSpc>
        <a:spcBef>
          <a:spcPts val="500"/>
        </a:spcBef>
        <a:buFont typeface="Arial" panose="020B0604020202020204" pitchFamily="34" charset="0"/>
        <a:buNone/>
        <a:defRPr lang="it-IT" sz="1700" kern="1200" dirty="0">
          <a:solidFill>
            <a:srgbClr val="EEEFF5"/>
          </a:solidFill>
          <a:latin typeface="Montserrat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ts val="2700"/>
        </a:lnSpc>
        <a:spcBef>
          <a:spcPts val="500"/>
        </a:spcBef>
        <a:buFont typeface="Arial" panose="020B0604020202020204" pitchFamily="34" charset="0"/>
        <a:buNone/>
        <a:defRPr lang="it-IT" sz="1700" kern="1200" dirty="0">
          <a:solidFill>
            <a:srgbClr val="EEEFF5"/>
          </a:solidFill>
          <a:latin typeface="Montserra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FD1B5B-96EB-0869-A772-053455C6A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" y="5008880"/>
            <a:ext cx="12129770" cy="1080770"/>
          </a:xfrm>
        </p:spPr>
        <p:txBody>
          <a:bodyPr>
            <a:normAutofit/>
          </a:bodyPr>
          <a:lstStyle/>
          <a:p>
            <a:pPr algn="ctr"/>
            <a:r>
              <a:rPr lang="en-US" sz="3600" noProof="0" dirty="0">
                <a:solidFill>
                  <a:schemeClr val="bg1"/>
                </a:solidFill>
              </a:rPr>
              <a:t>https://github.com/BrewUp/DDD-Europe-2025</a:t>
            </a:r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10" name="Immagine 9" descr="Immagine che contiene Elementi grafici, grafica, cartone animato, schermata&#10;&#10;Il contenuto generato dall'IA potrebbe non essere corretto.">
            <a:extLst>
              <a:ext uri="{FF2B5EF4-FFF2-40B4-BE49-F238E27FC236}">
                <a16:creationId xmlns:a16="http://schemas.microsoft.com/office/drawing/2014/main" id="{CD580AD8-9EA5-55D0-94A2-D98CEB9FB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" b="-1"/>
          <a:stretch/>
        </p:blipFill>
        <p:spPr>
          <a:xfrm>
            <a:off x="1644279" y="-233555"/>
            <a:ext cx="8903441" cy="3766876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8ACF7F6-B045-E6F7-7A18-FB08B9DD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3657600"/>
            <a:ext cx="11906250" cy="1080770"/>
          </a:xfrm>
        </p:spPr>
        <p:txBody>
          <a:bodyPr anchor="t">
            <a:noAutofit/>
          </a:bodyPr>
          <a:lstStyle/>
          <a:p>
            <a:pPr algn="ctr"/>
            <a:r>
              <a:rPr lang="en-US" sz="6600" noProof="0" dirty="0"/>
              <a:t>Advanced Refactor Using DDD</a:t>
            </a:r>
          </a:p>
        </p:txBody>
      </p:sp>
    </p:spTree>
    <p:extLst>
      <p:ext uri="{BB962C8B-B14F-4D97-AF65-F5344CB8AC3E}">
        <p14:creationId xmlns:p14="http://schemas.microsoft.com/office/powerpoint/2010/main" val="4019269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974590-DE08-A8BF-6042-63498B2A1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428" y="1614325"/>
            <a:ext cx="6591080" cy="36293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i="1" noProof="0" dirty="0"/>
              <a:t>“Developers are drawn to complexity, like moths to a flame, often with the same outcome”</a:t>
            </a:r>
            <a:br>
              <a:rPr lang="en-US" sz="4400" i="1" noProof="0" dirty="0"/>
            </a:br>
            <a:r>
              <a:rPr lang="en-US" sz="4400" i="1" noProof="0" dirty="0"/>
              <a:t>Neal Ford</a:t>
            </a:r>
          </a:p>
        </p:txBody>
      </p:sp>
      <p:pic>
        <p:nvPicPr>
          <p:cNvPr id="3" name="Immagine 2" descr="Immagine che contiene testo, cartone animato, Cartoni animati, narrativa&#10;&#10;Descrizione generata automaticamente">
            <a:extLst>
              <a:ext uri="{FF2B5EF4-FFF2-40B4-BE49-F238E27FC236}">
                <a16:creationId xmlns:a16="http://schemas.microsoft.com/office/drawing/2014/main" id="{F5220635-9D6B-DB57-27F0-CD6634EC5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r="6065"/>
          <a:stretch/>
        </p:blipFill>
        <p:spPr>
          <a:xfrm>
            <a:off x="6613836" y="0"/>
            <a:ext cx="5962794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0542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CEB31C-BD24-F9A0-BE60-1885FBF7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1873123"/>
            <a:ext cx="6019799" cy="913393"/>
          </a:xfrm>
        </p:spPr>
        <p:txBody>
          <a:bodyPr anchor="b">
            <a:normAutofit fontScale="90000"/>
          </a:bodyPr>
          <a:lstStyle/>
          <a:p>
            <a:r>
              <a:rPr lang="en-US" sz="5400" noProof="0" dirty="0"/>
              <a:t>Big ball of mud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92DA6D-FC70-EB5E-A2D6-85B82ECC8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57" y="3069772"/>
            <a:ext cx="6291943" cy="2998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noProof="0" dirty="0"/>
              <a:t>Lack of a clear architecture, leading to a system that is haphazardly structured and difficult to understand or modify.</a:t>
            </a:r>
          </a:p>
        </p:txBody>
      </p:sp>
      <p:pic>
        <p:nvPicPr>
          <p:cNvPr id="5" name="Immagine 4" descr="Immagine che contiene edificio, finestra, schizzo, appartamento&#10;&#10;Descrizione generata automaticamente">
            <a:extLst>
              <a:ext uri="{FF2B5EF4-FFF2-40B4-BE49-F238E27FC236}">
                <a16:creationId xmlns:a16="http://schemas.microsoft.com/office/drawing/2014/main" id="{1274DF6C-D48E-CEFA-A28A-E4C1FD657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r="2065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1038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CEB31C-BD24-F9A0-BE60-1885FBF7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570" y="1400629"/>
            <a:ext cx="6393543" cy="1037545"/>
          </a:xfrm>
        </p:spPr>
        <p:txBody>
          <a:bodyPr anchor="b">
            <a:normAutofit/>
          </a:bodyPr>
          <a:lstStyle/>
          <a:p>
            <a:r>
              <a:rPr lang="en-US" sz="5400" noProof="0" dirty="0"/>
              <a:t>Lack of modularity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92DA6D-FC70-EB5E-A2D6-85B82ECC8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2570" y="2771083"/>
            <a:ext cx="6393543" cy="3405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noProof="0" dirty="0"/>
              <a:t>Failure to properly encapsulate different functionalities, leading to a system where changes in one module ripple through others.</a:t>
            </a:r>
          </a:p>
          <a:p>
            <a:pPr lvl="1"/>
            <a:endParaRPr lang="en-US" sz="2200" noProof="0" dirty="0"/>
          </a:p>
          <a:p>
            <a:pPr lvl="1"/>
            <a:endParaRPr lang="en-US" sz="2200" noProof="0" dirty="0"/>
          </a:p>
        </p:txBody>
      </p:sp>
      <p:pic>
        <p:nvPicPr>
          <p:cNvPr id="5" name="Immagine 4" descr="Immagine che contiene circuito, Ingegneria elettronica, elettronica, Impianto elettrico&#10;&#10;Descrizione generata automaticamente">
            <a:extLst>
              <a:ext uri="{FF2B5EF4-FFF2-40B4-BE49-F238E27FC236}">
                <a16:creationId xmlns:a16="http://schemas.microsoft.com/office/drawing/2014/main" id="{3314FECB-D18A-EC0F-0FAE-4CACDF56D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7" r="157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6660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CEB31C-BD24-F9A0-BE60-1885FBF7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14" y="1337582"/>
            <a:ext cx="5257800" cy="1325563"/>
          </a:xfrm>
        </p:spPr>
        <p:txBody>
          <a:bodyPr anchor="b">
            <a:normAutofit/>
          </a:bodyPr>
          <a:lstStyle/>
          <a:p>
            <a:r>
              <a:rPr lang="en-US" sz="4200" noProof="0" dirty="0"/>
              <a:t>Shared data model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92DA6D-FC70-EB5E-A2D6-85B82ECC8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14" y="2867705"/>
            <a:ext cx="5047343" cy="2277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noProof="0" dirty="0"/>
              <a:t>Different modules or functionalities directly accessing and modifying a shared data model, leading to high risk of data corruption and conflicts.</a:t>
            </a:r>
          </a:p>
        </p:txBody>
      </p:sp>
      <p:pic>
        <p:nvPicPr>
          <p:cNvPr id="5" name="Immagine 4" descr="Immagine che contiene edificio, arte&#10;&#10;Descrizione generata automaticamente">
            <a:extLst>
              <a:ext uri="{FF2B5EF4-FFF2-40B4-BE49-F238E27FC236}">
                <a16:creationId xmlns:a16="http://schemas.microsoft.com/office/drawing/2014/main" id="{9EE793FE-961F-886A-9BCB-CC2E0D49D3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92057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3256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CEB31C-BD24-F9A0-BE60-1885FBF7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656" y="2090282"/>
            <a:ext cx="6974115" cy="1451203"/>
          </a:xfrm>
        </p:spPr>
        <p:txBody>
          <a:bodyPr anchor="b">
            <a:normAutofit fontScale="90000"/>
          </a:bodyPr>
          <a:lstStyle/>
          <a:p>
            <a:r>
              <a:rPr lang="en-US" sz="5400" noProof="0" dirty="0"/>
              <a:t>Monolithic database design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92DA6D-FC70-EB5E-A2D6-85B82ECC8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656" y="3614057"/>
            <a:ext cx="6734630" cy="2046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noProof="0" dirty="0"/>
              <a:t>A single database for all application needs, creating a bottleneck and complicating any attempt to scale or separate concerns.</a:t>
            </a:r>
          </a:p>
          <a:p>
            <a:pPr lvl="1"/>
            <a:endParaRPr lang="en-US" sz="2200" noProof="0" dirty="0"/>
          </a:p>
        </p:txBody>
      </p:sp>
      <p:pic>
        <p:nvPicPr>
          <p:cNvPr id="5" name="Immagine 4" descr="Immagine che contiene nuvola, edificio, Area metropolitana, Palazzo&#10;&#10;Descrizione generata automaticamente">
            <a:extLst>
              <a:ext uri="{FF2B5EF4-FFF2-40B4-BE49-F238E27FC236}">
                <a16:creationId xmlns:a16="http://schemas.microsoft.com/office/drawing/2014/main" id="{0AE90354-AE5F-EF02-D191-BBD62F32A7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3" r="1835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08555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7904C8-D43D-28C9-3904-3DEAFA6B2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What is the impact of changes?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017D489-A73C-7F11-6BAE-9EE4F5B09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611" y="1690688"/>
            <a:ext cx="4810778" cy="496522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BF844D2-9EC9-F3FC-5A53-32199395150E}"/>
              </a:ext>
            </a:extLst>
          </p:cNvPr>
          <p:cNvSpPr txBox="1"/>
          <p:nvPr/>
        </p:nvSpPr>
        <p:spPr>
          <a:xfrm>
            <a:off x="0" y="6642556"/>
            <a:ext cx="2971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</a:rPr>
              <a:t>Neal Ford, Mark Richards, Pramod Sadalage, and Zhamak Dehghani</a:t>
            </a:r>
          </a:p>
        </p:txBody>
      </p:sp>
    </p:spTree>
    <p:extLst>
      <p:ext uri="{BB962C8B-B14F-4D97-AF65-F5344CB8AC3E}">
        <p14:creationId xmlns:p14="http://schemas.microsoft.com/office/powerpoint/2010/main" val="4271137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200098-2AD7-C21D-232C-B0D402E5C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A50F505-78F8-9061-A49C-DB167F7FF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magine 2" descr="Immagine che contiene testo, computer, computer, interno&#10;&#10;Descrizione generata automaticamente">
            <a:extLst>
              <a:ext uri="{FF2B5EF4-FFF2-40B4-BE49-F238E27FC236}">
                <a16:creationId xmlns:a16="http://schemas.microsoft.com/office/drawing/2014/main" id="{EA1D8133-2E99-7C22-CE75-AFD0E2945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b="784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17B53541-2D14-2537-0568-2DFF109BB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479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/>
              <a:t>Exercise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7299E0A-EC63-75AE-80D4-2F5E07010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198" y="3602286"/>
            <a:ext cx="10951605" cy="1098395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Let’s start refactoring (branch-02)</a:t>
            </a:r>
          </a:p>
        </p:txBody>
      </p:sp>
    </p:spTree>
    <p:extLst>
      <p:ext uri="{BB962C8B-B14F-4D97-AF65-F5344CB8AC3E}">
        <p14:creationId xmlns:p14="http://schemas.microsoft.com/office/powerpoint/2010/main" val="3358198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448F38-85A7-BD0D-2551-06EDFFFA5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things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do?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584A54-E93D-12A2-5225-94277B72E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 DB for </a:t>
            </a:r>
            <a:r>
              <a:rPr lang="it-IT" dirty="0" err="1"/>
              <a:t>every</a:t>
            </a:r>
            <a:r>
              <a:rPr lang="it-IT" dirty="0"/>
              <a:t> </a:t>
            </a:r>
            <a:r>
              <a:rPr lang="it-IT" dirty="0" err="1"/>
              <a:t>module</a:t>
            </a:r>
            <a:r>
              <a:rPr lang="it-IT" dirty="0"/>
              <a:t>: </a:t>
            </a:r>
            <a:r>
              <a:rPr lang="it-IT" dirty="0" err="1"/>
              <a:t>Autonomy</a:t>
            </a:r>
            <a:r>
              <a:rPr lang="it-IT" dirty="0"/>
              <a:t> vs </a:t>
            </a:r>
            <a:r>
              <a:rPr lang="it-IT" dirty="0" err="1"/>
              <a:t>Consistency</a:t>
            </a:r>
            <a:endParaRPr lang="it-IT" dirty="0"/>
          </a:p>
          <a:p>
            <a:r>
              <a:rPr lang="it-IT" dirty="0"/>
              <a:t>Mediator pattern: Decoupling vs </a:t>
            </a:r>
            <a:r>
              <a:rPr lang="it-IT" dirty="0" err="1"/>
              <a:t>Verbosity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7057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6C8DC0-B167-4833-BA9E-0B21B47F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28" y="1596571"/>
            <a:ext cx="7141029" cy="1081088"/>
          </a:xfrm>
        </p:spPr>
        <p:txBody>
          <a:bodyPr anchor="b">
            <a:normAutofit/>
          </a:bodyPr>
          <a:lstStyle/>
          <a:p>
            <a:r>
              <a:rPr lang="en-US" sz="5400" noProof="0" dirty="0"/>
              <a:t>Disclaimer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2C07F6-9F30-B7C5-8B27-745A496D0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3428" y="3200399"/>
            <a:ext cx="7141029" cy="2976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noProof="0" dirty="0"/>
              <a:t>Every solution has a price. </a:t>
            </a:r>
          </a:p>
          <a:p>
            <a:pPr marL="0" indent="0">
              <a:buNone/>
            </a:pPr>
            <a:r>
              <a:rPr lang="en-US" sz="4000" noProof="0" dirty="0"/>
              <a:t>Don't pair up with the first CQRS that comes along.</a:t>
            </a:r>
          </a:p>
        </p:txBody>
      </p:sp>
      <p:pic>
        <p:nvPicPr>
          <p:cNvPr id="5" name="Immagine 4" descr="Immagine che contiene aria aperta, Segnale stradale, bestiame, toro&#10;&#10;Descrizione generata automaticamente">
            <a:extLst>
              <a:ext uri="{FF2B5EF4-FFF2-40B4-BE49-F238E27FC236}">
                <a16:creationId xmlns:a16="http://schemas.microsoft.com/office/drawing/2014/main" id="{AFAD727A-2401-0F3A-607B-948BCE48DC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3" r="30545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5351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7904C8-D43D-28C9-3904-3DEAFA6B2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What is the impact of changes?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E319283-C17C-5E97-FB02-CCD3CE386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758" y="1651000"/>
            <a:ext cx="7122485" cy="506476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08DC60-EC16-6474-3FB2-E1D195054B7A}"/>
              </a:ext>
            </a:extLst>
          </p:cNvPr>
          <p:cNvSpPr txBox="1"/>
          <p:nvPr/>
        </p:nvSpPr>
        <p:spPr>
          <a:xfrm>
            <a:off x="0" y="6642556"/>
            <a:ext cx="2971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</a:rPr>
              <a:t>Neal Ford, Mark Richards, Pramod Sadalage, and Zhamak Dehghani</a:t>
            </a:r>
          </a:p>
        </p:txBody>
      </p:sp>
    </p:spTree>
    <p:extLst>
      <p:ext uri="{BB962C8B-B14F-4D97-AF65-F5344CB8AC3E}">
        <p14:creationId xmlns:p14="http://schemas.microsoft.com/office/powerpoint/2010/main" val="239069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6E3F04-ADFF-7E23-3287-35F3BA75F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ia aperta, Segnale stradale, bestiame, toro&#10;&#10;Descrizione generata automaticamente">
            <a:extLst>
              <a:ext uri="{FF2B5EF4-FFF2-40B4-BE49-F238E27FC236}">
                <a16:creationId xmlns:a16="http://schemas.microsoft.com/office/drawing/2014/main" id="{41845832-F2B4-86D4-4A02-8DC891876A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3" r="30545" b="-1"/>
          <a:stretch/>
        </p:blipFill>
        <p:spPr>
          <a:xfrm>
            <a:off x="0" y="-1"/>
            <a:ext cx="4659086" cy="6860555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Text 0">
            <a:extLst>
              <a:ext uri="{FF2B5EF4-FFF2-40B4-BE49-F238E27FC236}">
                <a16:creationId xmlns:a16="http://schemas.microsoft.com/office/drawing/2014/main" id="{9E991454-AC0E-BA44-E1B7-F4C2711B7448}"/>
              </a:ext>
            </a:extLst>
          </p:cNvPr>
          <p:cNvSpPr/>
          <p:nvPr/>
        </p:nvSpPr>
        <p:spPr>
          <a:xfrm>
            <a:off x="4781192" y="1066800"/>
            <a:ext cx="7205901" cy="885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000" b="1" dirty="0">
                <a:solidFill>
                  <a:srgbClr val="9998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Not THE solution, but A solution</a:t>
            </a:r>
            <a:endParaRPr lang="en-US" sz="4000" dirty="0"/>
          </a:p>
        </p:txBody>
      </p:sp>
      <p:sp>
        <p:nvSpPr>
          <p:cNvPr id="16" name="Shape 1">
            <a:extLst>
              <a:ext uri="{FF2B5EF4-FFF2-40B4-BE49-F238E27FC236}">
                <a16:creationId xmlns:a16="http://schemas.microsoft.com/office/drawing/2014/main" id="{D8DC1E9D-3D24-984A-E226-01CB1C4AE039}"/>
              </a:ext>
            </a:extLst>
          </p:cNvPr>
          <p:cNvSpPr/>
          <p:nvPr/>
        </p:nvSpPr>
        <p:spPr>
          <a:xfrm>
            <a:off x="4781192" y="2081711"/>
            <a:ext cx="3488889" cy="1959412"/>
          </a:xfrm>
          <a:prstGeom prst="roundRect">
            <a:avLst>
              <a:gd name="adj" fmla="val 9952"/>
            </a:avLst>
          </a:prstGeom>
          <a:solidFill>
            <a:srgbClr val="282C32"/>
          </a:solidFill>
          <a:ln/>
          <a:effectLst>
            <a:outerShdw blurRad="53340" dist="26670" dir="13500000" algn="bl" rotWithShape="0">
              <a:srgbClr val="FFFFFF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5A819A6E-FFD1-4F1D-2672-7110D4D98F27}"/>
              </a:ext>
            </a:extLst>
          </p:cNvPr>
          <p:cNvSpPr/>
          <p:nvPr/>
        </p:nvSpPr>
        <p:spPr>
          <a:xfrm>
            <a:off x="4952409" y="231965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EEEFF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Disclaimer</a:t>
            </a:r>
            <a:endParaRPr lang="en-US" sz="2200" dirty="0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1BEBDCE4-4690-7907-5985-3F3E0D40A202}"/>
              </a:ext>
            </a:extLst>
          </p:cNvPr>
          <p:cNvSpPr/>
          <p:nvPr/>
        </p:nvSpPr>
        <p:spPr>
          <a:xfrm>
            <a:off x="4952409" y="2805790"/>
            <a:ext cx="3272314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EEFF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We're sharing what worked for us, not a universal approach</a:t>
            </a:r>
            <a:endParaRPr lang="en-US" sz="1700" dirty="0"/>
          </a:p>
        </p:txBody>
      </p:sp>
      <p:sp>
        <p:nvSpPr>
          <p:cNvPr id="19" name="Shape 4">
            <a:extLst>
              <a:ext uri="{FF2B5EF4-FFF2-40B4-BE49-F238E27FC236}">
                <a16:creationId xmlns:a16="http://schemas.microsoft.com/office/drawing/2014/main" id="{27C9CE16-EFD5-9C01-B62E-F9A5ADB9D334}"/>
              </a:ext>
            </a:extLst>
          </p:cNvPr>
          <p:cNvSpPr/>
          <p:nvPr/>
        </p:nvSpPr>
        <p:spPr>
          <a:xfrm>
            <a:off x="8498205" y="2087880"/>
            <a:ext cx="3488888" cy="1959412"/>
          </a:xfrm>
          <a:prstGeom prst="roundRect">
            <a:avLst>
              <a:gd name="adj" fmla="val 9952"/>
            </a:avLst>
          </a:prstGeom>
          <a:solidFill>
            <a:srgbClr val="282C32"/>
          </a:solidFill>
          <a:ln/>
          <a:effectLst>
            <a:outerShdw blurRad="53340" dist="26670" dir="13500000" algn="bl" rotWithShape="0">
              <a:srgbClr val="FFFFFF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0" name="Text 5">
            <a:extLst>
              <a:ext uri="{FF2B5EF4-FFF2-40B4-BE49-F238E27FC236}">
                <a16:creationId xmlns:a16="http://schemas.microsoft.com/office/drawing/2014/main" id="{44FD5FDE-B715-A02E-EA71-91BB482A52E7}"/>
              </a:ext>
            </a:extLst>
          </p:cNvPr>
          <p:cNvSpPr/>
          <p:nvPr/>
        </p:nvSpPr>
        <p:spPr>
          <a:xfrm>
            <a:off x="8714778" y="231965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EEEFF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Context</a:t>
            </a:r>
            <a:endParaRPr lang="en-US" sz="2200" dirty="0"/>
          </a:p>
        </p:txBody>
      </p:sp>
      <p:sp>
        <p:nvSpPr>
          <p:cNvPr id="21" name="Text 6">
            <a:extLst>
              <a:ext uri="{FF2B5EF4-FFF2-40B4-BE49-F238E27FC236}">
                <a16:creationId xmlns:a16="http://schemas.microsoft.com/office/drawing/2014/main" id="{695E0742-307B-1F1E-32CA-D0D344B2183C}"/>
              </a:ext>
            </a:extLst>
          </p:cNvPr>
          <p:cNvSpPr/>
          <p:nvPr/>
        </p:nvSpPr>
        <p:spPr>
          <a:xfrm>
            <a:off x="8714778" y="2805790"/>
            <a:ext cx="319952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EEFF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Solutions adapt to team size, tech stack, and business domain</a:t>
            </a:r>
            <a:endParaRPr lang="en-US" sz="1700" dirty="0"/>
          </a:p>
        </p:txBody>
      </p:sp>
      <p:sp>
        <p:nvSpPr>
          <p:cNvPr id="22" name="Shape 7">
            <a:extLst>
              <a:ext uri="{FF2B5EF4-FFF2-40B4-BE49-F238E27FC236}">
                <a16:creationId xmlns:a16="http://schemas.microsoft.com/office/drawing/2014/main" id="{A05A6EBF-8281-E7AB-46D7-7CBF8A2A090B}"/>
              </a:ext>
            </a:extLst>
          </p:cNvPr>
          <p:cNvSpPr/>
          <p:nvPr/>
        </p:nvSpPr>
        <p:spPr>
          <a:xfrm>
            <a:off x="4781192" y="4257697"/>
            <a:ext cx="7205901" cy="1265992"/>
          </a:xfrm>
          <a:prstGeom prst="roundRect">
            <a:avLst>
              <a:gd name="adj" fmla="val 15403"/>
            </a:avLst>
          </a:prstGeom>
          <a:solidFill>
            <a:srgbClr val="282C32"/>
          </a:solidFill>
          <a:ln/>
          <a:effectLst>
            <a:outerShdw blurRad="53340" dist="26670" dir="13500000" algn="bl" rotWithShape="0">
              <a:srgbClr val="FFFFFF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3" name="Text 8">
            <a:extLst>
              <a:ext uri="{FF2B5EF4-FFF2-40B4-BE49-F238E27FC236}">
                <a16:creationId xmlns:a16="http://schemas.microsoft.com/office/drawing/2014/main" id="{EE03244C-EFA8-7D30-DCBC-9DECBD13547A}"/>
              </a:ext>
            </a:extLst>
          </p:cNvPr>
          <p:cNvSpPr/>
          <p:nvPr/>
        </p:nvSpPr>
        <p:spPr>
          <a:xfrm>
            <a:off x="4997767" y="447427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EEEFF5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Your Mileage</a:t>
            </a:r>
            <a:endParaRPr lang="en-US" sz="2200" dirty="0"/>
          </a:p>
        </p:txBody>
      </p:sp>
      <p:sp>
        <p:nvSpPr>
          <p:cNvPr id="24" name="Text 9">
            <a:extLst>
              <a:ext uri="{FF2B5EF4-FFF2-40B4-BE49-F238E27FC236}">
                <a16:creationId xmlns:a16="http://schemas.microsoft.com/office/drawing/2014/main" id="{C159D5F3-8FE5-8197-1636-32A29CE0F747}"/>
              </a:ext>
            </a:extLst>
          </p:cNvPr>
          <p:cNvSpPr/>
          <p:nvPr/>
        </p:nvSpPr>
        <p:spPr>
          <a:xfrm>
            <a:off x="4997767" y="4960404"/>
            <a:ext cx="719423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EEFF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Take principles, adapt implementation to your needs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566141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6F59DA-1DE1-4B82-43F3-491C3AFE6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45EE0C-CE82-877E-A134-DB005A312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magine 2" descr="Immagine che contiene testo, computer, computer, interno&#10;&#10;Descrizione generata automaticamente">
            <a:extLst>
              <a:ext uri="{FF2B5EF4-FFF2-40B4-BE49-F238E27FC236}">
                <a16:creationId xmlns:a16="http://schemas.microsoft.com/office/drawing/2014/main" id="{78901977-EA75-E37F-D3E0-AD32EC912E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b="784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89F8B769-1CB7-053F-B0BE-D91482A66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479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/>
              <a:t>Exercise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DA6D0C3-F364-AA9F-986C-DD263BDC1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198" y="3602286"/>
            <a:ext cx="10951605" cy="1098395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How do you protect yourself?</a:t>
            </a:r>
          </a:p>
        </p:txBody>
      </p:sp>
    </p:spTree>
    <p:extLst>
      <p:ext uri="{BB962C8B-B14F-4D97-AF65-F5344CB8AC3E}">
        <p14:creationId xmlns:p14="http://schemas.microsoft.com/office/powerpoint/2010/main" val="3920030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B59F037-4136-F7B2-142A-FBC9B9687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Testing strategy: E2E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8A09C12-C0EF-6ED8-BE37-833B3581C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Validate external behavior</a:t>
            </a:r>
          </a:p>
          <a:p>
            <a:r>
              <a:rPr lang="en-US" dirty="0"/>
              <a:t>Same payloads, same outcomes</a:t>
            </a:r>
          </a:p>
        </p:txBody>
      </p:sp>
    </p:spTree>
    <p:extLst>
      <p:ext uri="{BB962C8B-B14F-4D97-AF65-F5344CB8AC3E}">
        <p14:creationId xmlns:p14="http://schemas.microsoft.com/office/powerpoint/2010/main" val="2422705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0F230-4287-DED7-F066-4415DDC6C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8C33823-9061-650A-FF3B-AABD0E15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Strategy: Fitness Functions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CD3D8FA-E0E3-58CB-448D-45B2A12FA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Assert architectural rules</a:t>
            </a:r>
          </a:p>
          <a:p>
            <a:r>
              <a:rPr lang="en-US" dirty="0"/>
              <a:t>Protect module boundaries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“Any mechanism that performs an objective integrity assessment of some architecture characteristics or combination of architecture characteristics.”</a:t>
            </a:r>
            <a:br>
              <a:rPr lang="en-US" i="1" dirty="0"/>
            </a:br>
            <a:r>
              <a:rPr lang="en-US" dirty="0"/>
              <a:t>Building Evolutionary Architectures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75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DCAD3E-4303-7D2F-DA86-776DC79D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Strategy: Unit Tests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DD73BA-5D17-595D-24D6-52B0850F5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Pyramid structure</a:t>
            </a:r>
          </a:p>
          <a:p>
            <a:r>
              <a:rPr lang="en-US" dirty="0"/>
              <a:t>Fast feedback for domain logic</a:t>
            </a:r>
          </a:p>
        </p:txBody>
      </p:sp>
    </p:spTree>
    <p:extLst>
      <p:ext uri="{BB962C8B-B14F-4D97-AF65-F5344CB8AC3E}">
        <p14:creationId xmlns:p14="http://schemas.microsoft.com/office/powerpoint/2010/main" val="3131966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9F4E07F-6D5D-1556-3B95-9CC0C4E26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Need More Scalability?</a:t>
            </a:r>
            <a:br>
              <a:rPr lang="en-US" dirty="0"/>
            </a:br>
            <a:r>
              <a:rPr lang="en-US" dirty="0"/>
              <a:t>How do you achieve that without microservices?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860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3D1D9F-D0A2-36D7-090B-C08DA0283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6F54A54-D69C-1289-0EDC-48D2FFB74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magine 2" descr="Immagine che contiene testo, computer, computer, interno&#10;&#10;Descrizione generata automaticamente">
            <a:extLst>
              <a:ext uri="{FF2B5EF4-FFF2-40B4-BE49-F238E27FC236}">
                <a16:creationId xmlns:a16="http://schemas.microsoft.com/office/drawing/2014/main" id="{A048E43A-7A4A-04F0-543A-23B56F822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b="784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AA275CD-7081-72F1-6517-18AD485F2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479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/>
              <a:t>Exercise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6FEABF9-FF4B-00CD-67A2-3C559B7CC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198" y="3602286"/>
            <a:ext cx="10951605" cy="1098395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Let’s add events! (branch-03)</a:t>
            </a:r>
          </a:p>
        </p:txBody>
      </p:sp>
    </p:spTree>
    <p:extLst>
      <p:ext uri="{BB962C8B-B14F-4D97-AF65-F5344CB8AC3E}">
        <p14:creationId xmlns:p14="http://schemas.microsoft.com/office/powerpoint/2010/main" val="3749493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7F77FA-A14B-80E0-36A1-4ABDD478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229"/>
            <a:ext cx="10515600" cy="899886"/>
          </a:xfrm>
        </p:spPr>
        <p:txBody>
          <a:bodyPr/>
          <a:lstStyle/>
          <a:p>
            <a:r>
              <a:rPr lang="en-US" noProof="0" dirty="0"/>
              <a:t>CQRS+ES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019E66-C697-450D-A107-13E30C90A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83727"/>
            <a:ext cx="10289241" cy="54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884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301D58-5D9B-45B2-A5DD-E04327F2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48" y="360377"/>
            <a:ext cx="10515600" cy="1325563"/>
          </a:xfrm>
        </p:spPr>
        <p:txBody>
          <a:bodyPr/>
          <a:lstStyle/>
          <a:p>
            <a:r>
              <a:rPr lang="it-IT" dirty="0"/>
              <a:t>Given, When, Then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A370E0AC-D1CB-4DC7-BE4E-B8DF44D5A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648" y="1951037"/>
            <a:ext cx="7540838" cy="4181347"/>
          </a:xfrm>
        </p:spPr>
        <p:txBody>
          <a:bodyPr>
            <a:normAutofit fontScale="92500"/>
          </a:bodyPr>
          <a:lstStyle/>
          <a:p>
            <a:r>
              <a:rPr lang="en-US" dirty="0"/>
              <a:t>The essential idea is to divide a scenario into three sections: </a:t>
            </a:r>
          </a:p>
          <a:p>
            <a:r>
              <a:rPr lang="it-IT" b="1" dirty="0"/>
              <a:t>Given</a:t>
            </a:r>
            <a:r>
              <a:rPr lang="it-IT" dirty="0"/>
              <a:t>: </a:t>
            </a:r>
            <a:r>
              <a:rPr lang="en-US" dirty="0"/>
              <a:t>describes the state of the aggregate before sending the command. A kind of prerequisite of the test.</a:t>
            </a:r>
            <a:endParaRPr lang="it-IT" dirty="0"/>
          </a:p>
          <a:p>
            <a:r>
              <a:rPr lang="it-IT" b="1" dirty="0"/>
              <a:t>When</a:t>
            </a:r>
            <a:r>
              <a:rPr lang="it-IT" dirty="0"/>
              <a:t>: </a:t>
            </a:r>
            <a:r>
              <a:rPr lang="en-US" dirty="0"/>
              <a:t>represents the command to be sent to the aggregate.</a:t>
            </a:r>
            <a:endParaRPr lang="it-IT" dirty="0"/>
          </a:p>
          <a:p>
            <a:r>
              <a:rPr lang="it-IT" b="1" dirty="0"/>
              <a:t>Then/Expect</a:t>
            </a:r>
            <a:r>
              <a:rPr lang="it-IT" dirty="0"/>
              <a:t>: </a:t>
            </a:r>
            <a:r>
              <a:rPr lang="en-US" dirty="0"/>
              <a:t>describes the state changes expected as a result of the command.</a:t>
            </a: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A84DC9AF-85DE-4589-A3FE-00A5B7760208}"/>
              </a:ext>
            </a:extLst>
          </p:cNvPr>
          <p:cNvSpPr/>
          <p:nvPr/>
        </p:nvSpPr>
        <p:spPr>
          <a:xfrm>
            <a:off x="7930867" y="0"/>
            <a:ext cx="4252176" cy="6858000"/>
          </a:xfrm>
          <a:custGeom>
            <a:avLst/>
            <a:gdLst>
              <a:gd name="connsiteX0" fmla="*/ 0 w 3537857"/>
              <a:gd name="connsiteY0" fmla="*/ 0 h 6858000"/>
              <a:gd name="connsiteX1" fmla="*/ 3537857 w 3537857"/>
              <a:gd name="connsiteY1" fmla="*/ 0 h 6858000"/>
              <a:gd name="connsiteX2" fmla="*/ 3537857 w 3537857"/>
              <a:gd name="connsiteY2" fmla="*/ 6858000 h 6858000"/>
              <a:gd name="connsiteX3" fmla="*/ 0 w 3537857"/>
              <a:gd name="connsiteY3" fmla="*/ 6858000 h 6858000"/>
              <a:gd name="connsiteX4" fmla="*/ 0 w 3537857"/>
              <a:gd name="connsiteY4" fmla="*/ 0 h 6858000"/>
              <a:gd name="connsiteX0" fmla="*/ 0 w 3537857"/>
              <a:gd name="connsiteY0" fmla="*/ 0 h 6858000"/>
              <a:gd name="connsiteX1" fmla="*/ 3537857 w 3537857"/>
              <a:gd name="connsiteY1" fmla="*/ 0 h 6858000"/>
              <a:gd name="connsiteX2" fmla="*/ 3537857 w 3537857"/>
              <a:gd name="connsiteY2" fmla="*/ 6858000 h 6858000"/>
              <a:gd name="connsiteX3" fmla="*/ 45719 w 3537857"/>
              <a:gd name="connsiteY3" fmla="*/ 6671256 h 6858000"/>
              <a:gd name="connsiteX4" fmla="*/ 0 w 3537857"/>
              <a:gd name="connsiteY4" fmla="*/ 0 h 6858000"/>
              <a:gd name="connsiteX0" fmla="*/ 0 w 3492138"/>
              <a:gd name="connsiteY0" fmla="*/ 276896 h 6858000"/>
              <a:gd name="connsiteX1" fmla="*/ 3492138 w 3492138"/>
              <a:gd name="connsiteY1" fmla="*/ 0 h 6858000"/>
              <a:gd name="connsiteX2" fmla="*/ 3492138 w 3492138"/>
              <a:gd name="connsiteY2" fmla="*/ 6858000 h 6858000"/>
              <a:gd name="connsiteX3" fmla="*/ 0 w 3492138"/>
              <a:gd name="connsiteY3" fmla="*/ 6671256 h 6858000"/>
              <a:gd name="connsiteX4" fmla="*/ 0 w 3492138"/>
              <a:gd name="connsiteY4" fmla="*/ 2768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138" h="6858000">
                <a:moveTo>
                  <a:pt x="0" y="276896"/>
                </a:moveTo>
                <a:lnTo>
                  <a:pt x="3492138" y="0"/>
                </a:lnTo>
                <a:lnTo>
                  <a:pt x="3492138" y="6858000"/>
                </a:lnTo>
                <a:lnTo>
                  <a:pt x="0" y="6671256"/>
                </a:lnTo>
                <a:lnTo>
                  <a:pt x="0" y="276896"/>
                </a:lnTo>
                <a:close/>
              </a:path>
            </a:pathLst>
          </a:custGeom>
          <a:blipFill dpi="0" rotWithShape="1">
            <a:blip r:embed="rId2"/>
            <a:srcRect/>
            <a:tile tx="-1193800" ty="-2209800" sx="60000" sy="60000" flip="none" algn="tl"/>
          </a:blip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70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974590-DE08-A8BF-6042-63498B2A1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84515"/>
            <a:ext cx="10972800" cy="4288971"/>
          </a:xfrm>
        </p:spPr>
        <p:txBody>
          <a:bodyPr anchor="ctr">
            <a:normAutofit fontScale="90000"/>
          </a:bodyPr>
          <a:lstStyle/>
          <a:p>
            <a:r>
              <a:rPr lang="en-US" i="1" noProof="0" dirty="0"/>
              <a:t>“Software architecture it's abstract by nature and we must ground it with some implementation details to make it concrete”</a:t>
            </a:r>
          </a:p>
        </p:txBody>
      </p:sp>
    </p:spTree>
    <p:extLst>
      <p:ext uri="{BB962C8B-B14F-4D97-AF65-F5344CB8AC3E}">
        <p14:creationId xmlns:p14="http://schemas.microsoft.com/office/powerpoint/2010/main" val="715265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FAFB438-C591-4B91-973E-F8D401A8B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10444" cy="1066165"/>
          </a:xfrm>
        </p:spPr>
        <p:txBody>
          <a:bodyPr>
            <a:normAutofit/>
          </a:bodyPr>
          <a:lstStyle/>
          <a:p>
            <a:r>
              <a:rPr lang="en-US" sz="5400" dirty="0"/>
              <a:t>Bibliography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E56DC79-5158-4A30-9767-BDF50D5EC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717" y="1589314"/>
            <a:ext cx="9965060" cy="464332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Implementing Domain-Driven Design</a:t>
            </a:r>
          </a:p>
          <a:p>
            <a:r>
              <a:rPr lang="en-US" sz="3000" dirty="0">
                <a:solidFill>
                  <a:schemeClr val="bg1"/>
                </a:solidFill>
              </a:rPr>
              <a:t>The Software Architect Elevator</a:t>
            </a:r>
          </a:p>
          <a:p>
            <a:pPr>
              <a:defRPr/>
            </a:pPr>
            <a:r>
              <a:rPr lang="en-US" sz="3000" dirty="0">
                <a:solidFill>
                  <a:schemeClr val="bg1"/>
                </a:solidFill>
              </a:rPr>
              <a:t>Learning Domain-Driven Design: Aligning Software Architecture and Business Strategy</a:t>
            </a:r>
          </a:p>
          <a:p>
            <a:pPr>
              <a:defRPr/>
            </a:pPr>
            <a:r>
              <a:rPr lang="en-US" sz="3000" dirty="0">
                <a:solidFill>
                  <a:schemeClr val="bg1"/>
                </a:solidFill>
              </a:rPr>
              <a:t>Hands-On Domain-Driven Design with .NET Core</a:t>
            </a:r>
          </a:p>
          <a:p>
            <a:pPr>
              <a:defRPr/>
            </a:pPr>
            <a:r>
              <a:rPr lang="en-US" sz="3000" dirty="0">
                <a:solidFill>
                  <a:schemeClr val="bg1"/>
                </a:solidFill>
              </a:rPr>
              <a:t>Software Architecture: The Hard Parts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3C4AD46-2193-48AC-8379-566CD76EEB9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1026382" y="1374327"/>
            <a:ext cx="781050" cy="1066165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3E99D685-BF3A-4C0B-9210-571DF82B7FA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1026382" y="2624771"/>
            <a:ext cx="807085" cy="1066800"/>
          </a:xfrm>
          <a:prstGeom prst="rect">
            <a:avLst/>
          </a:prstGeom>
        </p:spPr>
      </p:pic>
      <p:pic>
        <p:nvPicPr>
          <p:cNvPr id="5" name="Immagine 4" descr="Immagine che contiene testo, mammifero, poster, illustrazione&#10;&#10;Descrizione generata automaticamente">
            <a:extLst>
              <a:ext uri="{FF2B5EF4-FFF2-40B4-BE49-F238E27FC236}">
                <a16:creationId xmlns:a16="http://schemas.microsoft.com/office/drawing/2014/main" id="{2CFB913C-545E-C1CB-059D-17AC3441E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382" y="3925205"/>
            <a:ext cx="812902" cy="1066800"/>
          </a:xfrm>
          <a:prstGeom prst="rect">
            <a:avLst/>
          </a:prstGeom>
        </p:spPr>
      </p:pic>
      <p:pic>
        <p:nvPicPr>
          <p:cNvPr id="6" name="Immagine 5" descr="Immagine che contiene testo, uccello, becco, picchio&#10;&#10;Descrizione generata automaticamente">
            <a:extLst>
              <a:ext uri="{FF2B5EF4-FFF2-40B4-BE49-F238E27FC236}">
                <a16:creationId xmlns:a16="http://schemas.microsoft.com/office/drawing/2014/main" id="{B32E639F-5398-1B40-7043-4C72C79184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382" y="5246273"/>
            <a:ext cx="817349" cy="107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76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B4B047-EDD7-51F4-3CA3-2F2F33619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125" y="1122363"/>
            <a:ext cx="11373750" cy="2387600"/>
          </a:xfrm>
        </p:spPr>
        <p:txBody>
          <a:bodyPr/>
          <a:lstStyle/>
          <a:p>
            <a:r>
              <a:rPr lang="it-IT" dirty="0"/>
              <a:t>What </a:t>
            </a:r>
            <a:r>
              <a:rPr lang="it-IT" dirty="0" err="1"/>
              <a:t>define</a:t>
            </a:r>
            <a:r>
              <a:rPr lang="it-IT" dirty="0"/>
              <a:t> a legacy system?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BA5615BB-7AB0-7691-D0E9-F0E7AC884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45739"/>
          </a:xfrm>
        </p:spPr>
        <p:txBody>
          <a:bodyPr>
            <a:normAutofit/>
          </a:bodyPr>
          <a:lstStyle/>
          <a:p>
            <a:r>
              <a:rPr lang="it-IT" sz="4000" dirty="0"/>
              <a:t>Are you sure it </a:t>
            </a:r>
            <a:r>
              <a:rPr lang="it-IT" sz="4000" dirty="0" err="1"/>
              <a:t>is</a:t>
            </a:r>
            <a:r>
              <a:rPr lang="it-IT" sz="4000" dirty="0"/>
              <a:t> </a:t>
            </a:r>
            <a:r>
              <a:rPr lang="it-IT" sz="4000" dirty="0" err="1"/>
              <a:t>not</a:t>
            </a:r>
            <a:r>
              <a:rPr lang="it-IT" sz="4000" dirty="0"/>
              <a:t> just </a:t>
            </a:r>
            <a:r>
              <a:rPr lang="it-IT" sz="4000" dirty="0" err="1"/>
              <a:t>old</a:t>
            </a:r>
            <a:r>
              <a:rPr lang="it-IT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0825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poster, design, Carattere&#10;&#10;Il contenuto generato dall'IA potrebbe non essere corretto.">
            <a:extLst>
              <a:ext uri="{FF2B5EF4-FFF2-40B4-BE49-F238E27FC236}">
                <a16:creationId xmlns:a16="http://schemas.microsoft.com/office/drawing/2014/main" id="{467AAADD-979D-6596-010F-BE8478900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16" y="282480"/>
            <a:ext cx="5102466" cy="6293040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1B0A71E-9BDB-DCE3-FCFC-514BDBAC7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049" y="282480"/>
            <a:ext cx="5941332" cy="23776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This workshop was based on the concepts explained in our recently released book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Use </a:t>
            </a:r>
            <a:r>
              <a:rPr lang="en-US" sz="2600" b="1" i="1" dirty="0">
                <a:solidFill>
                  <a:srgbClr val="9998FF"/>
                </a:solidFill>
                <a:latin typeface="Barlow Bold" pitchFamily="34" charset="0"/>
                <a:ea typeface="Barlow Bold" pitchFamily="34" charset="-122"/>
                <a:cs typeface="+mj-cs"/>
              </a:rPr>
              <a:t>DDD20</a:t>
            </a:r>
            <a:r>
              <a:rPr lang="en-US" dirty="0"/>
              <a:t> for a 20% discount during the conference days</a:t>
            </a:r>
          </a:p>
        </p:txBody>
      </p:sp>
      <p:pic>
        <p:nvPicPr>
          <p:cNvPr id="3" name="Immagine 2" descr="Immagine che contiene modello, quadrato, Simmetria, design&#10;&#10;Il contenuto generato dall'IA potrebbe non essere corretto.">
            <a:extLst>
              <a:ext uri="{FF2B5EF4-FFF2-40B4-BE49-F238E27FC236}">
                <a16:creationId xmlns:a16="http://schemas.microsoft.com/office/drawing/2014/main" id="{830E632C-6A14-9467-BE0A-DDD7C2F8F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60" y="2814638"/>
            <a:ext cx="3760881" cy="37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49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ED850-758E-4FFB-B16D-CCE6CF356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07" y="256729"/>
            <a:ext cx="11204398" cy="1957962"/>
          </a:xfrm>
        </p:spPr>
        <p:txBody>
          <a:bodyPr>
            <a:normAutofit fontScale="9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b="1" noProof="0" dirty="0"/>
              <a:t>Thank you!</a:t>
            </a:r>
            <a:br>
              <a:rPr lang="en-US" noProof="0" dirty="0"/>
            </a:br>
            <a:r>
              <a:rPr lang="en-US" noProof="0" dirty="0"/>
              <a:t>We hope you learned something while having fun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B99CE54-61A6-4D7A-9156-F223F9140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7" y="2974533"/>
            <a:ext cx="396218" cy="3962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A8F0CE7-F4CF-4050-9B06-618346AC4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48" y="3359989"/>
            <a:ext cx="656610" cy="6566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5D3DD33-FBFD-F08F-6AB2-51753A44D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597" y="2103660"/>
            <a:ext cx="2068993" cy="2068993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6D163A2-75A1-EC4A-CE11-B490ED1091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7597" y="4385016"/>
            <a:ext cx="2068993" cy="2068993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DE238D-7EAE-4AEC-9B21-D6A51D2719FA}"/>
              </a:ext>
            </a:extLst>
          </p:cNvPr>
          <p:cNvSpPr txBox="1">
            <a:spLocks/>
          </p:cNvSpPr>
          <p:nvPr/>
        </p:nvSpPr>
        <p:spPr>
          <a:xfrm>
            <a:off x="838200" y="2869881"/>
            <a:ext cx="8562660" cy="3725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1800"/>
              <a:buNone/>
            </a:pPr>
            <a:r>
              <a:rPr lang="en-US" sz="3200" dirty="0">
                <a:solidFill>
                  <a:schemeClr val="bg1"/>
                </a:solidFill>
                <a:latin typeface="Montserrat" pitchFamily="2" charset="0"/>
              </a:rPr>
              <a:t>linkedin.com/in/aacerbis/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1800"/>
              <a:buNone/>
            </a:pPr>
            <a:r>
              <a:rPr lang="en-US" sz="3200" dirty="0">
                <a:solidFill>
                  <a:schemeClr val="bg1"/>
                </a:solidFill>
                <a:latin typeface="Montserrat" pitchFamily="2" charset="0"/>
              </a:rPr>
              <a:t>alberto.acerbis@intre.it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1800"/>
              <a:buNone/>
            </a:pPr>
            <a:endParaRPr lang="en-US" sz="3200" dirty="0">
              <a:solidFill>
                <a:schemeClr val="bg1"/>
              </a:solidFill>
              <a:latin typeface="Montserrat" pitchFamily="2" charset="0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1800"/>
              <a:buNone/>
            </a:pPr>
            <a:endParaRPr lang="en-US" sz="3200" dirty="0">
              <a:solidFill>
                <a:schemeClr val="bg1"/>
              </a:solidFill>
              <a:latin typeface="Montserrat" pitchFamily="2" charset="0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1800"/>
              <a:buNone/>
            </a:pPr>
            <a:r>
              <a:rPr lang="en-US" sz="3200" dirty="0">
                <a:solidFill>
                  <a:schemeClr val="bg1"/>
                </a:solidFill>
                <a:latin typeface="Montserrat" pitchFamily="2" charset="0"/>
              </a:rPr>
              <a:t>linkedin.com/in/alessandrocolla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1800"/>
              <a:buNone/>
            </a:pPr>
            <a:r>
              <a:rPr lang="en-US" sz="3200" dirty="0" err="1">
                <a:solidFill>
                  <a:schemeClr val="bg1"/>
                </a:solidFill>
                <a:latin typeface="Montserrat" pitchFamily="2" charset="0"/>
              </a:rPr>
              <a:t>alessandro.colla@evoluzione.agency</a:t>
            </a:r>
            <a:endParaRPr lang="en-US" sz="32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35D7626-E452-4A15-E212-58AC795C9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4" y="4935580"/>
            <a:ext cx="396218" cy="39621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C0C764C-3397-AE41-6126-F8FCC1A9E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1" y="5331798"/>
            <a:ext cx="656610" cy="6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0">
            <a:extLst>
              <a:ext uri="{FF2B5EF4-FFF2-40B4-BE49-F238E27FC236}">
                <a16:creationId xmlns:a16="http://schemas.microsoft.com/office/drawing/2014/main" id="{4E47B262-A3BF-845A-A69F-76FBAEBBA125}"/>
              </a:ext>
            </a:extLst>
          </p:cNvPr>
          <p:cNvSpPr/>
          <p:nvPr/>
        </p:nvSpPr>
        <p:spPr>
          <a:xfrm>
            <a:off x="486439" y="792480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9998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Redefining "Legacy"</a:t>
            </a:r>
            <a:endParaRPr lang="en-US" sz="4450" dirty="0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AB5AA520-838F-7B3A-E4AA-F7044756654A}"/>
              </a:ext>
            </a:extLst>
          </p:cNvPr>
          <p:cNvSpPr/>
          <p:nvPr/>
        </p:nvSpPr>
        <p:spPr>
          <a:xfrm>
            <a:off x="486439" y="265628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9998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Not Just Age</a:t>
            </a:r>
            <a:endParaRPr lang="en-US" sz="2200" dirty="0"/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D59E8534-1CC2-33E0-B91D-81EC34193959}"/>
              </a:ext>
            </a:extLst>
          </p:cNvPr>
          <p:cNvSpPr/>
          <p:nvPr/>
        </p:nvSpPr>
        <p:spPr>
          <a:xfrm>
            <a:off x="486439" y="3229094"/>
            <a:ext cx="40183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EEFF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20-year system can be healthy</a:t>
            </a:r>
            <a:endParaRPr lang="en-US" sz="1700" dirty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77FB5B5C-EACE-AEB2-52B3-3966CA31A2E3}"/>
              </a:ext>
            </a:extLst>
          </p:cNvPr>
          <p:cNvSpPr/>
          <p:nvPr/>
        </p:nvSpPr>
        <p:spPr>
          <a:xfrm>
            <a:off x="486439" y="3770709"/>
            <a:ext cx="40183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EEFF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2-year system can be legacy</a:t>
            </a:r>
            <a:endParaRPr lang="en-US" sz="1700" dirty="0"/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AA3ECA7E-ABFA-B38F-EE9F-4A81B58911AB}"/>
              </a:ext>
            </a:extLst>
          </p:cNvPr>
          <p:cNvSpPr/>
          <p:nvPr/>
        </p:nvSpPr>
        <p:spPr>
          <a:xfrm>
            <a:off x="4438712" y="265628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9998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It's About Health</a:t>
            </a:r>
            <a:endParaRPr lang="en-US" sz="2200" dirty="0"/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99D2FD63-E8F8-9000-D71F-3B6BAE68E42B}"/>
              </a:ext>
            </a:extLst>
          </p:cNvPr>
          <p:cNvSpPr/>
          <p:nvPr/>
        </p:nvSpPr>
        <p:spPr>
          <a:xfrm>
            <a:off x="4438712" y="3229094"/>
            <a:ext cx="40183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EEFF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Measures adaptability, not birthdate</a:t>
            </a:r>
            <a:endParaRPr lang="en-US" sz="1700" dirty="0"/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3FEE308B-AA79-1265-F273-47750B05B150}"/>
              </a:ext>
            </a:extLst>
          </p:cNvPr>
          <p:cNvSpPr/>
          <p:nvPr/>
        </p:nvSpPr>
        <p:spPr>
          <a:xfrm>
            <a:off x="4438712" y="3770709"/>
            <a:ext cx="40183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EEFF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Reflects organizational knowledge</a:t>
            </a:r>
            <a:endParaRPr lang="en-US" sz="1700" dirty="0"/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4EAEE924-B903-395F-718A-11D497071EDD}"/>
              </a:ext>
            </a:extLst>
          </p:cNvPr>
          <p:cNvSpPr/>
          <p:nvPr/>
        </p:nvSpPr>
        <p:spPr>
          <a:xfrm>
            <a:off x="8854850" y="265628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9998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Key Indicators</a:t>
            </a:r>
            <a:endParaRPr lang="en-US" sz="2200" dirty="0"/>
          </a:p>
        </p:txBody>
      </p:sp>
      <p:sp>
        <p:nvSpPr>
          <p:cNvPr id="16" name="Text 8">
            <a:extLst>
              <a:ext uri="{FF2B5EF4-FFF2-40B4-BE49-F238E27FC236}">
                <a16:creationId xmlns:a16="http://schemas.microsoft.com/office/drawing/2014/main" id="{BE7E5840-83E0-283B-8CE0-AE6F4169CE44}"/>
              </a:ext>
            </a:extLst>
          </p:cNvPr>
          <p:cNvSpPr/>
          <p:nvPr/>
        </p:nvSpPr>
        <p:spPr>
          <a:xfrm>
            <a:off x="8854850" y="3229094"/>
            <a:ext cx="40183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EEFF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Fear of changes</a:t>
            </a:r>
            <a:endParaRPr lang="en-US" sz="1700" dirty="0"/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18C81F2E-36D6-3EDD-4C79-318009466E1B}"/>
              </a:ext>
            </a:extLst>
          </p:cNvPr>
          <p:cNvSpPr/>
          <p:nvPr/>
        </p:nvSpPr>
        <p:spPr>
          <a:xfrm>
            <a:off x="8854850" y="3770709"/>
            <a:ext cx="40183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EEFF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Unknown dependencies</a:t>
            </a:r>
            <a:endParaRPr lang="en-US" sz="1700" dirty="0"/>
          </a:p>
        </p:txBody>
      </p:sp>
      <p:sp>
        <p:nvSpPr>
          <p:cNvPr id="18" name="Text 10">
            <a:extLst>
              <a:ext uri="{FF2B5EF4-FFF2-40B4-BE49-F238E27FC236}">
                <a16:creationId xmlns:a16="http://schemas.microsoft.com/office/drawing/2014/main" id="{9D419F07-D783-3693-E5F5-F473D5623440}"/>
              </a:ext>
            </a:extLst>
          </p:cNvPr>
          <p:cNvSpPr/>
          <p:nvPr/>
        </p:nvSpPr>
        <p:spPr>
          <a:xfrm>
            <a:off x="8854850" y="4312325"/>
            <a:ext cx="40183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EEFF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Tribal knowledge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995131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4E1BBA-76C8-E18F-D113-7C4B5F12E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548640"/>
            <a:ext cx="11430000" cy="2961323"/>
          </a:xfrm>
        </p:spPr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 do </a:t>
            </a:r>
            <a:r>
              <a:rPr lang="it-IT" dirty="0" err="1"/>
              <a:t>we</a:t>
            </a:r>
            <a:r>
              <a:rPr lang="it-IT" dirty="0"/>
              <a:t> touch it </a:t>
            </a:r>
            <a:r>
              <a:rPr lang="it-IT" dirty="0" err="1"/>
              <a:t>anyway</a:t>
            </a:r>
            <a:r>
              <a:rPr lang="it-IT" dirty="0"/>
              <a:t>?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308974CA-D809-301C-C604-138B929EB3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Because duct tape and prayers stopped working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089496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C6ED9-CCC1-8D96-8A24-A68310BB7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CEAED5-2E01-E686-52F5-12D49CF2C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6915"/>
            <a:ext cx="10515600" cy="914400"/>
          </a:xfrm>
        </p:spPr>
        <p:txBody>
          <a:bodyPr/>
          <a:lstStyle/>
          <a:p>
            <a:r>
              <a:rPr lang="en-US" dirty="0"/>
              <a:t>Why do we touch it anyway?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513496-783D-7C0E-C532-94B8BCEB9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14" y="1378858"/>
            <a:ext cx="11146972" cy="50922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/>
              <a:t>It’s business-critical</a:t>
            </a:r>
            <a:br>
              <a:rPr lang="en-US" sz="2400" b="1" dirty="0"/>
            </a:br>
            <a:r>
              <a:rPr lang="en-US" sz="2400" dirty="0"/>
              <a:t>Because if it goes down, so does half the company...</a:t>
            </a:r>
          </a:p>
          <a:p>
            <a:pPr marL="0" indent="0">
              <a:buNone/>
            </a:pPr>
            <a:r>
              <a:rPr lang="en-US" sz="2400" b="1" dirty="0"/>
              <a:t>It’s blocking change</a:t>
            </a:r>
            <a:br>
              <a:rPr lang="en-US" sz="2400" b="1" dirty="0"/>
            </a:br>
            <a:r>
              <a:rPr lang="en-US" sz="2400" dirty="0"/>
              <a:t>Because trying to build around it feels like coding in a minefield</a:t>
            </a:r>
          </a:p>
          <a:p>
            <a:pPr marL="0" indent="0">
              <a:buNone/>
            </a:pPr>
            <a:r>
              <a:rPr lang="en-US" sz="2400" b="1" dirty="0"/>
              <a:t>It’s too risky to ignore</a:t>
            </a:r>
            <a:br>
              <a:rPr lang="en-US" sz="2400" b="1" dirty="0"/>
            </a:br>
            <a:r>
              <a:rPr lang="en-US" sz="2400" dirty="0"/>
              <a:t>It’s not a ticking time bomb — it’s already ticking </a:t>
            </a:r>
            <a:r>
              <a:rPr lang="en-US" sz="2400" i="1" dirty="0"/>
              <a:t>and</a:t>
            </a:r>
            <a:r>
              <a:rPr lang="en-US" sz="2400" dirty="0"/>
              <a:t> smoking</a:t>
            </a:r>
          </a:p>
          <a:p>
            <a:pPr marL="0" indent="0">
              <a:buNone/>
            </a:pPr>
            <a:r>
              <a:rPr lang="en-US" sz="2400" b="1" dirty="0"/>
              <a:t>It’s costly to maintain</a:t>
            </a:r>
            <a:br>
              <a:rPr lang="en-US" sz="2400" b="1" dirty="0"/>
            </a:br>
            <a:r>
              <a:rPr lang="en-US" sz="2400" dirty="0"/>
              <a:t>Because Karen from finance won’t stop emailing us</a:t>
            </a:r>
          </a:p>
          <a:p>
            <a:pPr marL="0" indent="0">
              <a:buNone/>
            </a:pPr>
            <a:r>
              <a:rPr lang="en-US" sz="2400" b="1" dirty="0"/>
              <a:t>It holds valuable data or logic</a:t>
            </a:r>
            <a:br>
              <a:rPr lang="en-US" sz="2400" b="1" dirty="0"/>
            </a:br>
            <a:r>
              <a:rPr lang="en-US" sz="2400" dirty="0"/>
              <a:t>Because it knows things... ancient, forbidden things no one documented</a:t>
            </a:r>
          </a:p>
          <a:p>
            <a:pPr marL="0" indent="0">
              <a:buNone/>
            </a:pPr>
            <a:r>
              <a:rPr lang="en-US" sz="2400" b="1" dirty="0"/>
              <a:t>Modernization effort</a:t>
            </a:r>
            <a:br>
              <a:rPr lang="en-US" sz="2400" b="1" dirty="0"/>
            </a:br>
            <a:r>
              <a:rPr lang="en-US" sz="2400" dirty="0"/>
              <a:t>We called it “phase one” in 2019. We still do…</a:t>
            </a:r>
          </a:p>
          <a:p>
            <a:pPr marL="0" indent="0">
              <a:buNone/>
            </a:pPr>
            <a:r>
              <a:rPr lang="en-US" sz="2400" b="1" dirty="0"/>
              <a:t>New features</a:t>
            </a:r>
            <a:br>
              <a:rPr lang="en-US" sz="2400" b="1" dirty="0"/>
            </a:br>
            <a:r>
              <a:rPr lang="en-US" sz="2400" dirty="0"/>
              <a:t>Because the shiny new microservice can’t do anything without this dinosaur.</a:t>
            </a:r>
          </a:p>
        </p:txBody>
      </p:sp>
    </p:spTree>
    <p:extLst>
      <p:ext uri="{BB962C8B-B14F-4D97-AF65-F5344CB8AC3E}">
        <p14:creationId xmlns:p14="http://schemas.microsoft.com/office/powerpoint/2010/main" val="436632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25F45F9-83CB-DB79-6DBD-400B2D06B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029" y="1455058"/>
            <a:ext cx="10842171" cy="3947885"/>
          </a:xfrm>
        </p:spPr>
        <p:txBody>
          <a:bodyPr anchor="ctr">
            <a:normAutofit/>
          </a:bodyPr>
          <a:lstStyle/>
          <a:p>
            <a:r>
              <a:rPr lang="en-US" dirty="0"/>
              <a:t>Legacy is not when it is old,</a:t>
            </a:r>
            <a:br>
              <a:rPr lang="en-US" dirty="0"/>
            </a:br>
            <a:r>
              <a:rPr lang="en-US" dirty="0"/>
              <a:t>but when no one dares to change it anymore.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5621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9880A95-5A20-AE1C-5FF8-77E6E5E8B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64" y="2146526"/>
            <a:ext cx="5561693" cy="11538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noProof="0" dirty="0"/>
              <a:t>Awful monolith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B535E44-6C54-1E68-20B0-55B20C92C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164" y="3497943"/>
            <a:ext cx="4581979" cy="130991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noProof="0" dirty="0">
                <a:solidFill>
                  <a:schemeClr val="bg1"/>
                </a:solidFill>
              </a:rPr>
              <a:t>Show me the code</a:t>
            </a:r>
          </a:p>
        </p:txBody>
      </p:sp>
      <p:pic>
        <p:nvPicPr>
          <p:cNvPr id="3" name="Immagine 2" descr="Immagine che contiene cielo, aria aperta, duna di sabbia, deserto&#10;&#10;Descrizione generata automaticamente">
            <a:extLst>
              <a:ext uri="{FF2B5EF4-FFF2-40B4-BE49-F238E27FC236}">
                <a16:creationId xmlns:a16="http://schemas.microsoft.com/office/drawing/2014/main" id="{8FAF9459-8323-B73B-EF7B-CFEE1705A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2548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magine 2" descr="Immagine che contiene testo, computer, computer, interno&#10;&#10;Descrizione generata automaticamente">
            <a:extLst>
              <a:ext uri="{FF2B5EF4-FFF2-40B4-BE49-F238E27FC236}">
                <a16:creationId xmlns:a16="http://schemas.microsoft.com/office/drawing/2014/main" id="{FA6EA060-D9BC-4D32-C431-01DA6009AB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b="784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C312D483-813F-AFE8-DBC3-A94A4F90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23066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/>
              <a:t>Exercise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5084C08-8A9D-40AC-9BB6-8146A1615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996" y="3602286"/>
            <a:ext cx="10814008" cy="1098395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4800" noProof="0" dirty="0">
                <a:solidFill>
                  <a:srgbClr val="FFFFFF"/>
                </a:solidFill>
              </a:rPr>
              <a:t>What is wrong with branch-01?</a:t>
            </a:r>
          </a:p>
        </p:txBody>
      </p:sp>
    </p:spTree>
    <p:extLst>
      <p:ext uri="{BB962C8B-B14F-4D97-AF65-F5344CB8AC3E}">
        <p14:creationId xmlns:p14="http://schemas.microsoft.com/office/powerpoint/2010/main" val="2283478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</TotalTime>
  <Words>840</Words>
  <Application>Microsoft Office PowerPoint</Application>
  <PresentationFormat>Widescreen</PresentationFormat>
  <Paragraphs>116</Paragraphs>
  <Slides>31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Tema di Office</vt:lpstr>
      <vt:lpstr>Advanced Refactor Using DDD</vt:lpstr>
      <vt:lpstr>PowerPoint Presentation</vt:lpstr>
      <vt:lpstr>What define a legacy system?</vt:lpstr>
      <vt:lpstr>PowerPoint Presentation</vt:lpstr>
      <vt:lpstr>Why do we touch it anyway?</vt:lpstr>
      <vt:lpstr>Why do we touch it anyway?</vt:lpstr>
      <vt:lpstr>Legacy is not when it is old, but when no one dares to change it anymore.</vt:lpstr>
      <vt:lpstr>Awful monolith</vt:lpstr>
      <vt:lpstr>Exercise</vt:lpstr>
      <vt:lpstr>“Developers are drawn to complexity, like moths to a flame, often with the same outcome” Neal Ford</vt:lpstr>
      <vt:lpstr>Big ball of mud</vt:lpstr>
      <vt:lpstr>Lack of modularity</vt:lpstr>
      <vt:lpstr>Shared data model</vt:lpstr>
      <vt:lpstr>Monolithic database design</vt:lpstr>
      <vt:lpstr>What is the impact of changes?</vt:lpstr>
      <vt:lpstr>Exercise</vt:lpstr>
      <vt:lpstr>Other things we can do?</vt:lpstr>
      <vt:lpstr>Disclaimer</vt:lpstr>
      <vt:lpstr>What is the impact of changes?</vt:lpstr>
      <vt:lpstr>Exercise</vt:lpstr>
      <vt:lpstr>Testing strategy: E2E</vt:lpstr>
      <vt:lpstr>Testing Strategy: Fitness Functions</vt:lpstr>
      <vt:lpstr>Testing Strategy: Unit Tests</vt:lpstr>
      <vt:lpstr>Need More Scalability? How do you achieve that without microservices?</vt:lpstr>
      <vt:lpstr>Exercise</vt:lpstr>
      <vt:lpstr>CQRS+ES</vt:lpstr>
      <vt:lpstr>Given, When, Then</vt:lpstr>
      <vt:lpstr>“Software architecture it's abstract by nature and we must ground it with some implementation details to make it concrete”</vt:lpstr>
      <vt:lpstr>Bibliography</vt:lpstr>
      <vt:lpstr>PowerPoint Presentation</vt:lpstr>
      <vt:lpstr>Thank you! We hope you learned something while having fun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bounded context is not enough!</dc:title>
  <dc:creator>Alessandro Colla</dc:creator>
  <cp:lastModifiedBy>Alberto Acerbis</cp:lastModifiedBy>
  <cp:revision>91</cp:revision>
  <dcterms:created xsi:type="dcterms:W3CDTF">2024-01-27T08:16:45Z</dcterms:created>
  <dcterms:modified xsi:type="dcterms:W3CDTF">2025-07-02T09:06:10Z</dcterms:modified>
</cp:coreProperties>
</file>