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49" r:id="rId36"/>
  </p:sldMasterIdLst>
  <p:notesMasterIdLst>
    <p:notesMasterId r:id="rId29"/>
  </p:notesMasterIdLst>
  <p:sldIdLst>
    <p:sldId id="256" r:id="rId2"/>
    <p:sldId id="278" r:id="rId3"/>
    <p:sldId id="257" r:id="rId4"/>
    <p:sldId id="288" r:id="rId5"/>
    <p:sldId id="282" r:id="rId6"/>
    <p:sldId id="258" r:id="rId7"/>
    <p:sldId id="259" r:id="rId8"/>
    <p:sldId id="261" r:id="rId9"/>
    <p:sldId id="283" r:id="rId10"/>
    <p:sldId id="263" r:id="rId11"/>
    <p:sldId id="265" r:id="rId12"/>
    <p:sldId id="267" r:id="rId13"/>
    <p:sldId id="266" r:id="rId14"/>
    <p:sldId id="268" r:id="rId15"/>
    <p:sldId id="269" r:id="rId16"/>
    <p:sldId id="279" r:id="rId17"/>
    <p:sldId id="280" r:id="rId18"/>
    <p:sldId id="281" r:id="rId19"/>
    <p:sldId id="287" r:id="rId20"/>
    <p:sldId id="271" r:id="rId21"/>
    <p:sldId id="284" r:id="rId22"/>
    <p:sldId id="285" r:id="rId23"/>
    <p:sldId id="274" r:id="rId24"/>
    <p:sldId id="275" r:id="rId25"/>
    <p:sldId id="276" r:id="rId26"/>
    <p:sldId id="277" r:id="rId27"/>
    <p:sldId id="286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7C7B1182-CF42-F743-8E73-C6B7934E245F}">
          <p14:sldIdLst>
            <p14:sldId id="256"/>
          </p14:sldIdLst>
        </p14:section>
        <p14:section name="Ale" id="{2F0AF996-79B4-9D4C-9C3E-C7730AE92FEA}">
          <p14:sldIdLst>
            <p14:sldId id="278"/>
            <p14:sldId id="257"/>
            <p14:sldId id="288"/>
            <p14:sldId id="282"/>
            <p14:sldId id="258"/>
            <p14:sldId id="259"/>
          </p14:sldIdLst>
        </p14:section>
        <p14:section name="Alby" id="{664C38F2-C225-FD41-9015-918BA7FCE8C3}">
          <p14:sldIdLst>
            <p14:sldId id="261"/>
            <p14:sldId id="283"/>
            <p14:sldId id="263"/>
          </p14:sldIdLst>
        </p14:section>
        <p14:section name="Ale" id="{21D43C86-F71B-8047-8337-490ED346396D}">
          <p14:sldIdLst>
            <p14:sldId id="265"/>
          </p14:sldIdLst>
        </p14:section>
        <p14:section name="Alby" id="{0D7429F8-1BDF-7D44-A669-23B3EBBD1E45}">
          <p14:sldIdLst>
            <p14:sldId id="267"/>
            <p14:sldId id="266"/>
          </p14:sldIdLst>
        </p14:section>
        <p14:section name="Ale" id="{FC8F238A-71B5-B74E-AE35-EC747677EF99}">
          <p14:sldIdLst>
            <p14:sldId id="268"/>
          </p14:sldIdLst>
        </p14:section>
        <p14:section name="Alby" id="{82B04D72-5D58-414E-9124-9C9229FCEF75}">
          <p14:sldIdLst>
            <p14:sldId id="269"/>
          </p14:sldIdLst>
        </p14:section>
        <p14:section name="Ale" id="{9B557D0A-5E8D-C641-A570-45F6DBB76B1D}">
          <p14:sldIdLst>
            <p14:sldId id="279"/>
            <p14:sldId id="280"/>
            <p14:sldId id="281"/>
          </p14:sldIdLst>
        </p14:section>
        <p14:section name="Alby" id="{466FA2D1-EBE2-8948-9091-CAF7A085D1D4}">
          <p14:sldIdLst>
            <p14:sldId id="287"/>
          </p14:sldIdLst>
        </p14:section>
        <p14:section name="Ale" id="{F725D754-4FC9-7A46-B355-FF27685D12B0}">
          <p14:sldIdLst>
            <p14:sldId id="271"/>
          </p14:sldIdLst>
        </p14:section>
        <p14:section name="Alby" id="{EA5A4E89-A12A-B443-8055-FF0821A6C1AE}">
          <p14:sldIdLst>
            <p14:sldId id="284"/>
            <p14:sldId id="285"/>
          </p14:sldIdLst>
        </p14:section>
        <p14:section name="Ale" id="{3767F4E3-B0DD-0147-A4D4-AF3563626BB7}">
          <p14:sldIdLst>
            <p14:sldId id="274"/>
            <p14:sldId id="275"/>
          </p14:sldIdLst>
        </p14:section>
        <p14:section name="Alby" id="{41F79DE0-7255-CF4A-B0BE-2D88E580F2DE}">
          <p14:sldIdLst>
            <p14:sldId id="276"/>
          </p14:sldIdLst>
        </p14:section>
        <p14:section name="Ale" id="{A37CD319-50A5-634B-8BEB-EA21E34D70C3}">
          <p14:sldIdLst>
            <p14:sldId id="277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7"/>
    <p:restoredTop sz="86483"/>
  </p:normalViewPr>
  <p:slideViewPr>
    <p:cSldViewPr snapToGrid="0">
      <p:cViewPr varScale="1">
        <p:scale>
          <a:sx n="157" d="100"/>
          <a:sy n="157" d="100"/>
        </p:scale>
        <p:origin x="968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Relationship Id="rId36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497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i="1" dirty="0">
                <a:latin typeface="IBM Plex Mono" panose="020B0509050203000203" pitchFamily="49" charset="77"/>
              </a:rPr>
              <a:t>In reality </a:t>
            </a:r>
            <a:r>
              <a:rPr lang="it-IT" sz="1200" i="1" dirty="0" err="1">
                <a:latin typeface="IBM Plex Mono" panose="020B0509050203000203" pitchFamily="49" charset="77"/>
              </a:rPr>
              <a:t>it’s</a:t>
            </a:r>
            <a:r>
              <a:rPr lang="it-IT" sz="1200" i="1" dirty="0">
                <a:latin typeface="IBM Plex Mono" panose="020B0509050203000203" pitchFamily="49" charset="77"/>
              </a:rPr>
              <a:t> prompt and </a:t>
            </a:r>
            <a:r>
              <a:rPr lang="it-IT" sz="1200" i="1" dirty="0" err="1">
                <a:latin typeface="IBM Plex Mono" panose="020B0509050203000203" pitchFamily="49" charset="77"/>
              </a:rPr>
              <a:t>pray</a:t>
            </a:r>
            <a:endParaRPr lang="it-IT" sz="1200" dirty="0">
              <a:latin typeface="IBM Plex Mono" panose="020B0509050203000203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64421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4BE89-6660-1B19-D5DB-6C4E4217D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E6ED2-696E-6CCF-1ECD-46164C159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77D81-3BC0-BD68-D68A-542B58282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Concetto di payment non ha chiesto nulla</a:t>
            </a: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ha creato solo il </a:t>
            </a:r>
            <a:r>
              <a:rPr lang="it-IT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PaymentAuthorizationId</a:t>
            </a:r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lo ha messo in </a:t>
            </a:r>
            <a:r>
              <a:rPr lang="it-IT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endParaRPr lang="it-IT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no modulo dedicato per il pagamento</a:t>
            </a: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possiamo aggiungere una nota su implicito ed esplicito</a:t>
            </a:r>
          </a:p>
          <a:p>
            <a:endParaRPr lang="it-IT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19A6A-61D7-1CB2-57FB-9547F6BEA2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571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Concetto di payment non ha chiesto nulla</a:t>
            </a: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Ha creato solo il </a:t>
            </a:r>
            <a:r>
              <a:rPr lang="it-IT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PaymentAuthorizationId</a:t>
            </a:r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lo ha messo in </a:t>
            </a:r>
            <a:r>
              <a:rPr lang="it-IT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endParaRPr lang="it-IT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No modulo dedicato per il pagamento</a:t>
            </a:r>
          </a:p>
          <a:p>
            <a:r>
              <a:rPr lang="it-IT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Possiamo aggiungere una nota su implicito ed esplicito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secondi di pausa per </a:t>
            </a:r>
            <a:r>
              <a:rPr lang="en-US" dirty="0" err="1"/>
              <a:t>l’effetto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Dependency on a decision </a:t>
            </a:r>
            <a:r>
              <a:rPr lang="en-US" sz="1200" b="1" dirty="0">
                <a:solidFill>
                  <a:srgbClr val="C966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is not </a:t>
            </a:r>
            <a:r>
              <a:rPr lang="en-US" sz="12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ownership of the decision.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Where are the aggregates boundaries???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11:00–14:00 · Lead Alessandro. The names are correct, but the saga mints the PaymentAuthorizationId from the correlation id and the Warehouse ACL mints the StockReservationId from a Guid. BUILD: click 1 reveals that the ids are hollow + the key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14:00–17:30 · Both. Audience interaction 2. Break the line between Payment and Warehouse; add failure in coral. Do not display the 'correct'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Specificare</a:t>
            </a:r>
            <a:r>
              <a:rPr lang="en-US" dirty="0"/>
              <a:t> bene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gli</a:t>
            </a:r>
            <a:r>
              <a:rPr lang="en-US" dirty="0"/>
              <a:t> LLM </a:t>
            </a:r>
            <a:r>
              <a:rPr lang="en-US" dirty="0" err="1"/>
              <a:t>rileggono</a:t>
            </a:r>
            <a:r>
              <a:rPr lang="en-US" dirty="0"/>
              <a:t> sempre </a:t>
            </a:r>
            <a:r>
              <a:rPr lang="en-US" dirty="0" err="1"/>
              <a:t>tutto</a:t>
            </a:r>
            <a:endParaRPr lang="it-IT" dirty="0"/>
          </a:p>
          <a:p>
            <a:r>
              <a:rPr lang="it-IT" dirty="0"/>
              <a:t>Vibe </a:t>
            </a:r>
            <a:r>
              <a:rPr lang="it-IT" dirty="0" err="1"/>
              <a:t>coder</a:t>
            </a:r>
            <a:r>
              <a:rPr lang="it-IT" dirty="0"/>
              <a:t> situation. After 700 prompts…</a:t>
            </a:r>
            <a:r>
              <a:rPr lang="it-IT" dirty="0" err="1"/>
              <a:t>I’m</a:t>
            </a:r>
            <a:r>
              <a:rPr lang="it-IT" dirty="0"/>
              <a:t> just one prompt </a:t>
            </a:r>
            <a:r>
              <a:rPr lang="it-IT" dirty="0" err="1"/>
              <a:t>away</a:t>
            </a:r>
            <a:r>
              <a:rPr lang="it-IT" dirty="0"/>
              <a:t> the </a:t>
            </a:r>
            <a:r>
              <a:rPr lang="it-IT" dirty="0" err="1"/>
              <a:t>thing</a:t>
            </a:r>
            <a:r>
              <a:rPr lang="it-IT" dirty="0"/>
              <a:t> I </a:t>
            </a:r>
            <a:r>
              <a:rPr lang="it-IT" dirty="0" err="1"/>
              <a:t>want</a:t>
            </a:r>
            <a:endParaRPr lang="it-IT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A software engineering </a:t>
            </a:r>
            <a:r>
              <a:rPr lang="it-IT" b="1" dirty="0" err="1"/>
              <a:t>methodology</a:t>
            </a:r>
            <a:r>
              <a:rPr lang="it-IT" b="1" dirty="0"/>
              <a:t> </a:t>
            </a:r>
            <a:r>
              <a:rPr lang="it-IT" b="1" dirty="0" err="1"/>
              <a:t>where</a:t>
            </a:r>
            <a:r>
              <a:rPr lang="it-IT" b="1" dirty="0"/>
              <a:t> a </a:t>
            </a:r>
            <a:r>
              <a:rPr lang="it-IT" b="1" dirty="0" err="1"/>
              <a:t>highly</a:t>
            </a:r>
            <a:r>
              <a:rPr lang="it-IT" b="1" dirty="0"/>
              <a:t> </a:t>
            </a:r>
            <a:r>
              <a:rPr lang="it-IT" b="1" dirty="0" err="1"/>
              <a:t>detailed</a:t>
            </a:r>
            <a:r>
              <a:rPr lang="it-IT" b="1" dirty="0"/>
              <a:t>, </a:t>
            </a:r>
            <a:r>
              <a:rPr lang="it-IT" b="1" dirty="0" err="1"/>
              <a:t>structured</a:t>
            </a:r>
            <a:r>
              <a:rPr lang="it-IT" b="1" dirty="0"/>
              <a:t> </a:t>
            </a:r>
            <a:r>
              <a:rPr lang="it-IT" b="1" dirty="0" err="1"/>
              <a:t>specification</a:t>
            </a:r>
            <a:r>
              <a:rPr lang="it-IT" b="1" dirty="0"/>
              <a:t> (a "</a:t>
            </a:r>
            <a:r>
              <a:rPr lang="it-IT" b="1" dirty="0" err="1"/>
              <a:t>spec</a:t>
            </a:r>
            <a:r>
              <a:rPr lang="it-IT" b="1" dirty="0"/>
              <a:t>")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written</a:t>
            </a:r>
            <a:r>
              <a:rPr lang="it-IT" b="1" dirty="0"/>
              <a:t> </a:t>
            </a:r>
            <a:r>
              <a:rPr lang="it-IT" b="1" dirty="0" err="1"/>
              <a:t>before</a:t>
            </a:r>
            <a:r>
              <a:rPr lang="it-IT" b="1" dirty="0"/>
              <a:t> </a:t>
            </a:r>
            <a:r>
              <a:rPr lang="it-IT" b="1" dirty="0" err="1"/>
              <a:t>any</a:t>
            </a:r>
            <a:r>
              <a:rPr lang="it-IT" b="1" dirty="0"/>
              <a:t> code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generated</a:t>
            </a:r>
            <a:endParaRPr lang="en-US" b="1" dirty="0"/>
          </a:p>
          <a:p>
            <a:r>
              <a:rPr lang="en-US" dirty="0"/>
              <a:t>Dire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diamo</a:t>
            </a:r>
            <a:r>
              <a:rPr lang="en-US" dirty="0"/>
              <a:t> </a:t>
            </a:r>
            <a:r>
              <a:rPr lang="en-US" dirty="0" err="1"/>
              <a:t>disciplina</a:t>
            </a:r>
            <a:r>
              <a:rPr lang="en-US" dirty="0"/>
              <a:t> al casino di prima con SDD e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usiamo</a:t>
            </a:r>
            <a:r>
              <a:rPr lang="en-US" dirty="0"/>
              <a:t> </a:t>
            </a:r>
            <a:r>
              <a:rPr lang="en-US" dirty="0" err="1"/>
              <a:t>speckit</a:t>
            </a:r>
            <a:r>
              <a:rPr lang="en-US" dirty="0"/>
              <a:t> solo come </a:t>
            </a:r>
            <a:r>
              <a:rPr lang="en-US" dirty="0" err="1"/>
              <a:t>esempio</a:t>
            </a:r>
            <a:r>
              <a:rPr lang="en-US" dirty="0"/>
              <a:t> (ci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mille</a:t>
            </a:r>
            <a:r>
              <a:rPr lang="en-US" dirty="0"/>
              <a:t> framework)</a:t>
            </a:r>
          </a:p>
          <a:p>
            <a:r>
              <a:rPr lang="en-US" dirty="0"/>
              <a:t>Dire </a:t>
            </a:r>
            <a:r>
              <a:rPr lang="en-US" dirty="0" err="1"/>
              <a:t>che</a:t>
            </a:r>
            <a:r>
              <a:rPr lang="en-US" dirty="0"/>
              <a:t> constitution </a:t>
            </a:r>
            <a:r>
              <a:rPr lang="en-US" dirty="0" err="1"/>
              <a:t>contiene</a:t>
            </a:r>
            <a:r>
              <a:rPr lang="en-US" dirty="0"/>
              <a:t> le </a:t>
            </a:r>
            <a:r>
              <a:rPr lang="en-US" dirty="0" err="1"/>
              <a:t>regole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il bot </a:t>
            </a:r>
            <a:r>
              <a:rPr lang="en-US" dirty="0" err="1"/>
              <a:t>deve</a:t>
            </a:r>
            <a:r>
              <a:rPr lang="en-US" dirty="0"/>
              <a:t> </a:t>
            </a:r>
            <a:r>
              <a:rPr lang="en-US" dirty="0" err="1"/>
              <a:t>rispettare</a:t>
            </a:r>
            <a:endParaRPr lang="en-US" dirty="0"/>
          </a:p>
          <a:p>
            <a:r>
              <a:rPr lang="en-US" dirty="0"/>
              <a:t>Dire </a:t>
            </a:r>
            <a:r>
              <a:rPr lang="en-US" dirty="0" err="1"/>
              <a:t>che</a:t>
            </a:r>
            <a:r>
              <a:rPr lang="en-US" dirty="0"/>
              <a:t> constitution </a:t>
            </a:r>
            <a:r>
              <a:rPr lang="en-US" dirty="0" err="1"/>
              <a:t>è</a:t>
            </a:r>
            <a:r>
              <a:rPr lang="en-US" dirty="0"/>
              <a:t> la memory bank (se </a:t>
            </a:r>
            <a:r>
              <a:rPr lang="en-US" dirty="0" err="1"/>
              <a:t>uso</a:t>
            </a:r>
            <a:r>
              <a:rPr lang="en-US" dirty="0"/>
              <a:t> </a:t>
            </a:r>
            <a:r>
              <a:rPr lang="en-US" dirty="0" err="1"/>
              <a:t>fw</a:t>
            </a:r>
            <a:r>
              <a:rPr lang="en-US" dirty="0"/>
              <a:t> </a:t>
            </a:r>
            <a:r>
              <a:rPr lang="en-US" dirty="0" err="1"/>
              <a:t>differente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Spec-driven </a:t>
            </a:r>
            <a:r>
              <a:rPr lang="en-US" dirty="0" err="1"/>
              <a:t>nato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2025</a:t>
            </a:r>
          </a:p>
          <a:p>
            <a:r>
              <a:rPr lang="en-US" dirty="0" err="1"/>
              <a:t>Facciamo</a:t>
            </a:r>
            <a:r>
              <a:rPr lang="en-US" dirty="0"/>
              <a:t> </a:t>
            </a:r>
            <a:r>
              <a:rPr lang="en-US" dirty="0" err="1"/>
              <a:t>esempi</a:t>
            </a:r>
            <a:r>
              <a:rPr lang="en-US" dirty="0"/>
              <a:t> con </a:t>
            </a:r>
            <a:r>
              <a:rPr lang="en-US" dirty="0" err="1"/>
              <a:t>SpecKit</a:t>
            </a:r>
            <a:r>
              <a:rPr lang="en-US" dirty="0"/>
              <a:t>, ma </a:t>
            </a:r>
            <a:r>
              <a:rPr lang="en-US" dirty="0" err="1"/>
              <a:t>ce</a:t>
            </a:r>
            <a:r>
              <a:rPr lang="en-US" dirty="0"/>
              <a:t> ne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mille</a:t>
            </a:r>
            <a:r>
              <a:rPr lang="en-US" dirty="0"/>
              <a:t> </a:t>
            </a:r>
            <a:r>
              <a:rPr lang="en-US" dirty="0" err="1"/>
              <a:t>altri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nati</a:t>
            </a:r>
            <a:r>
              <a:rPr lang="en-US" dirty="0"/>
              <a:t> dopo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Mostrare</a:t>
            </a:r>
            <a:r>
              <a:rPr lang="en-US" dirty="0"/>
              <a:t> </a:t>
            </a:r>
            <a:r>
              <a:rPr lang="en-US" dirty="0" err="1"/>
              <a:t>spec.md</a:t>
            </a:r>
            <a:r>
              <a:rPr lang="en-US" dirty="0"/>
              <a:t> </a:t>
            </a:r>
            <a:r>
              <a:rPr lang="en-US" dirty="0" err="1"/>
              <a:t>vero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27:30–31:00 · Both. Audience interaction 3. BUILD: reveal one line per click (one per speaker) — agent identifies / expert resolves / spec preserves.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Dire che dobbiamo fare un test per usare haiku, perché i </a:t>
            </a:r>
            <a:r>
              <a:rPr lang="it-IT"/>
              <a:t>token costano</a:t>
            </a:r>
          </a:p>
        </p:txBody>
      </p:sp>
    </p:spTree>
    <p:extLst>
      <p:ext uri="{BB962C8B-B14F-4D97-AF65-F5344CB8AC3E}">
        <p14:creationId xmlns:p14="http://schemas.microsoft.com/office/powerpoint/2010/main" val="3873180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19135-A304-8DCC-0AD7-134DCE447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FE70F-795A-D8BD-9768-F45A15356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364A5E-A38A-EB39-67A5-564DEE8EB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6E992-FB08-F7D9-9C69-B11A4089B5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65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</a:t>
            </a:r>
            <a:r>
              <a:rPr lang="en-US" dirty="0" err="1"/>
              <a:t>spiegare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perché</a:t>
            </a:r>
            <a:r>
              <a:rPr lang="en-US" dirty="0"/>
              <a:t> lo </a:t>
            </a:r>
            <a:r>
              <a:rPr lang="en-US" dirty="0" err="1"/>
              <a:t>avete</a:t>
            </a:r>
            <a:r>
              <a:rPr lang="en-US" dirty="0"/>
              <a:t> visto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codice</a:t>
            </a:r>
            <a:r>
              <a:rPr lang="en-US" dirty="0"/>
              <a:t> prima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41:30–43:30 · Lead Alessandro then Alberto. Speaker roles reverse. A small exception changes the decision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Solution space e problem space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9C067-2AE6-B790-A1B0-94FB6B4EB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6D68C-A304-AFDA-95AB-09920FA45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0484DC-72C7-988B-F4CC-24AFEC327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86D29-F3A2-261B-8009-6019D24EDF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64186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7.xml.rels><?xml version="1.0" encoding="UTF-8" standalone="yes"?>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8.xml.rels><?xml version="1.0" encoding="UTF-8" standalone="yes"?>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9.xml.rels><?xml version="1.0" encoding="UTF-8" standalone="yes"?>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16D2B-C7E7-AC57-698C-F37209A39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980B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552F5-BBAC-AE05-EB57-8B3ACC70F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980B9"/>
                </a:solidFill>
              </a:defRPr>
            </a:lvl1pPr>
            <a:lvl2pPr>
              <a:defRPr>
                <a:solidFill>
                  <a:srgbClr val="2980B9"/>
                </a:solidFill>
              </a:defRPr>
            </a:lvl2pPr>
            <a:lvl3pPr>
              <a:defRPr>
                <a:solidFill>
                  <a:srgbClr val="2980B9"/>
                </a:solidFill>
              </a:defRPr>
            </a:lvl3pPr>
            <a:lvl4pPr>
              <a:defRPr>
                <a:solidFill>
                  <a:srgbClr val="2980B9"/>
                </a:solidFill>
              </a:defRPr>
            </a:lvl4pPr>
            <a:lvl5pPr>
              <a:defRPr>
                <a:solidFill>
                  <a:srgbClr val="2980B9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430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00F4-EA68-972B-B79B-FD6FB9917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0933C-C524-4679-7C47-1C066786A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75B79-65B8-C494-2BA2-CB76A0EA7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634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9C960-42E2-5562-D0FE-398497345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109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360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4AB9AEA-CF7C-AEA3-4992-A53A4A3481E7}"/>
              </a:ext>
            </a:extLst>
          </p:cNvPr>
          <p:cNvSpPr txBox="1"/>
          <p:nvPr userDrawn="1"/>
        </p:nvSpPr>
        <p:spPr>
          <a:xfrm>
            <a:off x="0" y="0"/>
            <a:ext cx="5421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980B9"/>
                </a:solidFill>
              </a:rPr>
              <a:t>Pordenone, 26 settembre 2026, ore 9</a:t>
            </a:r>
          </a:p>
          <a:p>
            <a:r>
              <a:rPr lang="it-IT" b="1" dirty="0">
                <a:solidFill>
                  <a:srgbClr val="2980B9"/>
                </a:solidFill>
              </a:rPr>
              <a:t>Consorzio Universitario di Pordenone, Via Prasecco 3/a</a:t>
            </a:r>
          </a:p>
        </p:txBody>
      </p:sp>
    </p:spTree>
    <p:extLst>
      <p:ext uri="{BB962C8B-B14F-4D97-AF65-F5344CB8AC3E}">
        <p14:creationId xmlns:p14="http://schemas.microsoft.com/office/powerpoint/2010/main" val="403733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332998-FE20-AD9F-C8B7-B122948EA7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698" y="-426973"/>
            <a:ext cx="5188604" cy="34590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D9DD61-3B4B-791E-A288-1D4E098CF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974" y="2569514"/>
            <a:ext cx="11841348" cy="1522768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4FCB-C4EB-FA0D-F4B2-D33F1CFB16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974" y="4211426"/>
            <a:ext cx="11841348" cy="7336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113A5-DD14-41C6-D0CF-7E0455CED3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8974" y="5768964"/>
            <a:ext cx="2195378" cy="831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E21080-2E0C-87CC-621B-229CF116B6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05" y="5898410"/>
            <a:ext cx="3662682" cy="959590"/>
          </a:xfrm>
          <a:prstGeom prst="rect">
            <a:avLst/>
          </a:prstGeom>
        </p:spPr>
      </p:pic>
      <p:pic>
        <p:nvPicPr>
          <p:cNvPr id="9" name="Picture 2" descr="Deutsch">
            <a:extLst>
              <a:ext uri="{FF2B5EF4-FFF2-40B4-BE49-F238E27FC236}">
                <a16:creationId xmlns:a16="http://schemas.microsoft.com/office/drawing/2014/main" id="{2CAAEFDA-1DD6-4A29-1688-306BAE7BEB7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11546"/>
          <a:stretch/>
        </p:blipFill>
        <p:spPr bwMode="auto">
          <a:xfrm>
            <a:off x="4067760" y="5714920"/>
            <a:ext cx="2185816" cy="115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64FF1B-4407-88CF-4098-02DBF53379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27280" t="23642" r="27655" b="39536"/>
          <a:stretch>
            <a:fillRect/>
          </a:stretch>
        </p:blipFill>
        <p:spPr>
          <a:xfrm>
            <a:off x="6951216" y="1827120"/>
            <a:ext cx="1313895" cy="5128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B07E5B-AB6C-E168-2EAE-06637910F52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b="44560"/>
          <a:stretch>
            <a:fillRect/>
          </a:stretch>
        </p:blipFill>
        <p:spPr>
          <a:xfrm>
            <a:off x="6606238" y="6184715"/>
            <a:ext cx="1785606" cy="3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26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D8A27-81CB-1DE6-67EB-65531BEAF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24" y="2336365"/>
            <a:ext cx="11707264" cy="1583086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77E01-9328-162F-0D77-62F4E6BF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924" y="4072380"/>
            <a:ext cx="11707264" cy="7651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47206-C777-2051-39AD-501E59C93C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96" y="-256954"/>
            <a:ext cx="3341408" cy="22276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718420-8710-4E04-1D4C-7E6253734C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7280" t="23642" r="27655" b="39536"/>
          <a:stretch>
            <a:fillRect/>
          </a:stretch>
        </p:blipFill>
        <p:spPr>
          <a:xfrm>
            <a:off x="6665874" y="1162557"/>
            <a:ext cx="800738" cy="3125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B40BAD-FAC7-7B5C-A2E6-100E0C6E7D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8974" y="5768964"/>
            <a:ext cx="2195378" cy="8315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5A3526-BFC2-FC5F-766D-E473F2631C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05" y="5898410"/>
            <a:ext cx="3662682" cy="959590"/>
          </a:xfrm>
          <a:prstGeom prst="rect">
            <a:avLst/>
          </a:prstGeom>
        </p:spPr>
      </p:pic>
      <p:pic>
        <p:nvPicPr>
          <p:cNvPr id="13" name="Picture 2" descr="Deutsch">
            <a:extLst>
              <a:ext uri="{FF2B5EF4-FFF2-40B4-BE49-F238E27FC236}">
                <a16:creationId xmlns:a16="http://schemas.microsoft.com/office/drawing/2014/main" id="{1A31FBB9-95C1-26EA-714B-379B987CE9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11546"/>
          <a:stretch/>
        </p:blipFill>
        <p:spPr bwMode="auto">
          <a:xfrm>
            <a:off x="4067760" y="5714920"/>
            <a:ext cx="2185816" cy="115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642E17-6FB4-0487-816C-B2DF9487B80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b="44560"/>
          <a:stretch>
            <a:fillRect/>
          </a:stretch>
        </p:blipFill>
        <p:spPr>
          <a:xfrm>
            <a:off x="6606238" y="6184715"/>
            <a:ext cx="1785606" cy="3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58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A769-0733-E91B-A402-21DD319B4E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406" y="2891508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DEMO</a:t>
            </a:r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929FF4-8E52-4BE4-4128-D3CFE846C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296" y="-256954"/>
            <a:ext cx="3341408" cy="22276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CFF343-FC71-0874-141A-1219EBAC10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7280" t="23642" r="27655" b="39536"/>
          <a:stretch>
            <a:fillRect/>
          </a:stretch>
        </p:blipFill>
        <p:spPr>
          <a:xfrm>
            <a:off x="6665874" y="1162557"/>
            <a:ext cx="800738" cy="3125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E59BEA-6962-B718-DA69-CB63535130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8974" y="5768964"/>
            <a:ext cx="2195378" cy="8315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A4788F-D708-EE0C-EA21-AFBF25B7CB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505" y="5898410"/>
            <a:ext cx="3662682" cy="959590"/>
          </a:xfrm>
          <a:prstGeom prst="rect">
            <a:avLst/>
          </a:prstGeom>
        </p:spPr>
      </p:pic>
      <p:pic>
        <p:nvPicPr>
          <p:cNvPr id="12" name="Picture 2" descr="Deutsch">
            <a:extLst>
              <a:ext uri="{FF2B5EF4-FFF2-40B4-BE49-F238E27FC236}">
                <a16:creationId xmlns:a16="http://schemas.microsoft.com/office/drawing/2014/main" id="{7784792C-02ED-FEAB-248C-DCAC237B63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11546"/>
          <a:stretch/>
        </p:blipFill>
        <p:spPr bwMode="auto">
          <a:xfrm>
            <a:off x="4067760" y="5714920"/>
            <a:ext cx="2185816" cy="115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83BD2B7-3AD3-A11B-1B7A-59AC8ADB43E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b="44560"/>
          <a:stretch>
            <a:fillRect/>
          </a:stretch>
        </p:blipFill>
        <p:spPr>
          <a:xfrm>
            <a:off x="6606238" y="6184715"/>
            <a:ext cx="1785606" cy="3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37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">
    <p:bg>
      <p:bgPr>
        <a:solidFill>
          <a:srgbClr val="2980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093F780-3792-B716-DF8B-9B207C021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SPONSOR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E909C6-DF0D-DE15-8B93-92695214E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680" y="3559717"/>
            <a:ext cx="2942997" cy="771039"/>
          </a:xfrm>
          <a:prstGeom prst="rect">
            <a:avLst/>
          </a:prstGeom>
        </p:spPr>
      </p:pic>
      <p:pic>
        <p:nvPicPr>
          <p:cNvPr id="6" name="Picture 2" descr="Deutsch">
            <a:extLst>
              <a:ext uri="{FF2B5EF4-FFF2-40B4-BE49-F238E27FC236}">
                <a16:creationId xmlns:a16="http://schemas.microsoft.com/office/drawing/2014/main" id="{963216CC-5A04-9AF1-8CD2-A6030DAA2D9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11546"/>
          <a:stretch/>
        </p:blipFill>
        <p:spPr bwMode="auto">
          <a:xfrm>
            <a:off x="1198323" y="3222650"/>
            <a:ext cx="2478065" cy="13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3C5F0A-A16B-1A40-47EF-E16B206B61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b="44560"/>
          <a:stretch>
            <a:fillRect/>
          </a:stretch>
        </p:blipFill>
        <p:spPr>
          <a:xfrm>
            <a:off x="5121223" y="3751748"/>
            <a:ext cx="1785606" cy="3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64719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9.png"/></Relationships>
</file>

<file path=ppt/slideMasters/_rels/slideMaster2.xml.rels><?xml version="1.0" encoding="UTF-8" standalone="yes"?>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867EF7-E09D-14F8-A33B-4C7B42853253}"/>
              </a:ext>
            </a:extLst>
          </p:cNvPr>
          <p:cNvSpPr/>
          <p:nvPr userDrawn="1"/>
        </p:nvSpPr>
        <p:spPr>
          <a:xfrm>
            <a:off x="0" y="6281638"/>
            <a:ext cx="12192000" cy="588729"/>
          </a:xfrm>
          <a:prstGeom prst="rect">
            <a:avLst/>
          </a:prstGeom>
          <a:solidFill>
            <a:srgbClr val="2980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CC5E4B-6244-1273-742A-D6BF4C55A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12585-CDD8-AE1F-8096-77C3F4A9C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0E5BC7D-BED0-42D3-C5D4-2DE419FF212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0799" y="6331827"/>
            <a:ext cx="1289369" cy="488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CF1ECF-9408-8D15-6611-73B6DFF603B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841" y="6217639"/>
            <a:ext cx="2942997" cy="771039"/>
          </a:xfrm>
          <a:prstGeom prst="rect">
            <a:avLst/>
          </a:prstGeom>
        </p:spPr>
      </p:pic>
      <p:pic>
        <p:nvPicPr>
          <p:cNvPr id="7" name="Picture 2" descr="Deutsch">
            <a:extLst>
              <a:ext uri="{FF2B5EF4-FFF2-40B4-BE49-F238E27FC236}">
                <a16:creationId xmlns:a16="http://schemas.microsoft.com/office/drawing/2014/main" id="{E8DCBA60-C801-845D-F974-5BEF111B586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2" r="11546"/>
          <a:stretch/>
        </p:blipFill>
        <p:spPr bwMode="auto">
          <a:xfrm>
            <a:off x="2716404" y="5920939"/>
            <a:ext cx="2478065" cy="13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792CD8-50C5-44E3-C959-55D495A1F8B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 b="44560"/>
          <a:stretch>
            <a:fillRect/>
          </a:stretch>
        </p:blipFill>
        <p:spPr>
          <a:xfrm>
            <a:off x="6631619" y="6453393"/>
            <a:ext cx="1692421" cy="36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4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4" r:id="rId3"/>
    <p:sldLayoutId id="2147483655" r:id="rId4"/>
    <p:sldLayoutId id="214748366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980B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980B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980B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980B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80B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980B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980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13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0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Relationship Id="rId5" Type="http://schemas.openxmlformats.org/officeDocument/2006/relationships/image" Target="../media/image24.png"/></Relationships>
</file>

<file path=ppt/slides/_rels/slide2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868680"/>
            <a:ext cx="7863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6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Spec-Driven Development</a:t>
            </a:r>
            <a:endParaRPr lang="en-US" sz="4600"/>
          </a:p>
        </p:txBody>
      </p:sp>
      <p:sp>
        <p:nvSpPr>
          <p:cNvPr id="3" name="Text 1"/>
          <p:cNvSpPr/>
          <p:nvPr/>
        </p:nvSpPr>
        <p:spPr>
          <a:xfrm>
            <a:off x="786384" y="178308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Redefining the Software Architect in the AI Era</a:t>
            </a:r>
            <a:endParaRPr lang="en-US" sz="2300"/>
          </a:p>
        </p:txBody>
      </p:sp>
      <p:sp>
        <p:nvSpPr>
          <p:cNvPr id="4" name="Text 2"/>
          <p:cNvSpPr/>
          <p:nvPr/>
        </p:nvSpPr>
        <p:spPr>
          <a:xfrm>
            <a:off x="795528" y="24688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Alberto Acerbis  ·  Alessandro Colla</a:t>
            </a:r>
            <a:endParaRPr lang="en-US" sz="150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8B2378D-F73F-C02E-1F2F-0381EAAF91FB}"/>
              </a:ext>
            </a:extLst>
          </p:cNvPr>
          <p:cNvSpPr txBox="1"/>
          <p:nvPr/>
        </p:nvSpPr>
        <p:spPr>
          <a:xfrm>
            <a:off x="979541" y="5496877"/>
            <a:ext cx="63963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dirty="0">
                <a:latin typeface="IBM Plex Mono" panose="020B0509050203000203" pitchFamily="49" charset="77"/>
              </a:rPr>
              <a:t>https://</a:t>
            </a:r>
            <a:r>
              <a:rPr lang="it-IT" sz="2600" dirty="0" err="1">
                <a:latin typeface="IBM Plex Mono" panose="020B0509050203000203" pitchFamily="49" charset="77"/>
              </a:rPr>
              <a:t>github.com</a:t>
            </a:r>
            <a:r>
              <a:rPr lang="it-IT" sz="2600" dirty="0">
                <a:latin typeface="IBM Plex Mono" panose="020B0509050203000203" pitchFamily="49" charset="77"/>
              </a:rPr>
              <a:t>/BrewUp/DWX26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F2AF8CA-8AAA-F4D8-4039-9CFA7DB63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822191"/>
            <a:ext cx="2121408" cy="2121408"/>
          </a:xfrm>
          <a:prstGeom prst="rect">
            <a:avLst/>
          </a:prstGeom>
        </p:spPr>
      </p:pic>
      <p:pic>
        <p:nvPicPr>
          <p:cNvPr id="901" name="Logo 1nn0vAI 20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8672" y="91440"/>
            <a:ext cx="2020824" cy="1344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2C655DB-5BCD-9635-BD0F-FC05E6887686}"/>
              </a:ext>
            </a:extLst>
          </p:cNvPr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Promise</a:t>
            </a:r>
            <a:endParaRPr lang="en-US" sz="3000" dirty="0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AE0D4042-D1BF-17F7-1162-E25403EA86FF}"/>
              </a:ext>
            </a:extLst>
          </p:cNvPr>
          <p:cNvSpPr/>
          <p:nvPr/>
        </p:nvSpPr>
        <p:spPr>
          <a:xfrm>
            <a:off x="685799" y="2452991"/>
            <a:ext cx="10820095" cy="3108960"/>
          </a:xfrm>
          <a:prstGeom prst="roundRect">
            <a:avLst>
              <a:gd name="adj" fmla="val 2059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2300F3FE-16AE-4FAC-69F1-D5348F055830}"/>
              </a:ext>
            </a:extLst>
          </p:cNvPr>
          <p:cNvSpPr/>
          <p:nvPr/>
        </p:nvSpPr>
        <p:spPr>
          <a:xfrm>
            <a:off x="960118" y="2676209"/>
            <a:ext cx="10271455" cy="23774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700" dirty="0"/>
          </a:p>
          <a:p>
            <a:pPr>
              <a:lnSpc>
                <a:spcPct val="112000"/>
              </a:lnSpc>
            </a:pPr>
            <a:r>
              <a:rPr lang="it-IT" sz="1700" dirty="0">
                <a:latin typeface="IBM Plex Mono" panose="020B0509050203000203" pitchFamily="49" charset="77"/>
              </a:rPr>
              <a:t>AI </a:t>
            </a:r>
            <a:r>
              <a:rPr lang="it-IT" sz="1700" dirty="0" err="1">
                <a:latin typeface="IBM Plex Mono" panose="020B0509050203000203" pitchFamily="49" charset="77"/>
              </a:rPr>
              <a:t>promises</a:t>
            </a:r>
            <a:r>
              <a:rPr lang="it-IT" sz="1700" dirty="0">
                <a:latin typeface="IBM Plex Mono" panose="020B0509050203000203" pitchFamily="49" charset="77"/>
              </a:rPr>
              <a:t> to make software </a:t>
            </a:r>
            <a:r>
              <a:rPr lang="it-IT" sz="1700" dirty="0" err="1">
                <a:latin typeface="IBM Plex Mono" panose="020B0509050203000203" pitchFamily="49" charset="77"/>
              </a:rPr>
              <a:t>development</a:t>
            </a:r>
            <a:r>
              <a:rPr lang="it-IT" sz="1700" dirty="0">
                <a:latin typeface="IBM Plex Mono" panose="020B0509050203000203" pitchFamily="49" charset="77"/>
              </a:rPr>
              <a:t> </a:t>
            </a:r>
            <a:r>
              <a:rPr lang="it-IT" sz="1700" dirty="0" err="1">
                <a:latin typeface="IBM Plex Mono" panose="020B0509050203000203" pitchFamily="49" charset="77"/>
              </a:rPr>
              <a:t>easier</a:t>
            </a:r>
            <a:r>
              <a:rPr lang="it-IT" sz="1700" dirty="0">
                <a:latin typeface="IBM Plex Mono" panose="020B0509050203000203" pitchFamily="49" charset="77"/>
              </a:rPr>
              <a:t>.</a:t>
            </a:r>
          </a:p>
          <a:p>
            <a:pPr>
              <a:lnSpc>
                <a:spcPct val="112000"/>
              </a:lnSpc>
            </a:pPr>
            <a:r>
              <a:rPr lang="it-IT" sz="1700" dirty="0">
                <a:latin typeface="IBM Plex Mono" panose="020B0509050203000203" pitchFamily="49" charset="77"/>
              </a:rPr>
              <a:t>The hard part </a:t>
            </a:r>
            <a:r>
              <a:rPr lang="it-IT" sz="1700" dirty="0" err="1">
                <a:latin typeface="IBM Plex Mono" panose="020B0509050203000203" pitchFamily="49" charset="77"/>
              </a:rPr>
              <a:t>is</a:t>
            </a:r>
            <a:r>
              <a:rPr lang="it-IT" sz="1700" dirty="0">
                <a:latin typeface="IBM Plex Mono" panose="020B0509050203000203" pitchFamily="49" charset="77"/>
              </a:rPr>
              <a:t> making </a:t>
            </a:r>
            <a:r>
              <a:rPr lang="it-IT" sz="1700" dirty="0" err="1">
                <a:latin typeface="IBM Plex Mono" panose="020B0509050203000203" pitchFamily="49" charset="77"/>
              </a:rPr>
              <a:t>intent</a:t>
            </a:r>
            <a:r>
              <a:rPr lang="it-IT" sz="1700" dirty="0">
                <a:latin typeface="IBM Plex Mono" panose="020B0509050203000203" pitchFamily="49" charset="77"/>
              </a:rPr>
              <a:t> </a:t>
            </a:r>
            <a:r>
              <a:rPr lang="it-IT" sz="1700" dirty="0" err="1">
                <a:latin typeface="IBM Plex Mono" panose="020B0509050203000203" pitchFamily="49" charset="77"/>
              </a:rPr>
              <a:t>survive</a:t>
            </a:r>
            <a:r>
              <a:rPr lang="it-IT" sz="1700" dirty="0">
                <a:latin typeface="IBM Plex Mono" panose="020B0509050203000203" pitchFamily="49" charset="77"/>
              </a:rPr>
              <a:t> generation.</a:t>
            </a:r>
          </a:p>
          <a:p>
            <a:pPr>
              <a:lnSpc>
                <a:spcPct val="112000"/>
              </a:lnSpc>
            </a:pPr>
            <a:endParaRPr lang="it-IT" sz="1700" dirty="0">
              <a:latin typeface="IBM Plex Mono" panose="020B0509050203000203" pitchFamily="49" charset="77"/>
            </a:endParaRPr>
          </a:p>
          <a:p>
            <a:pPr>
              <a:lnSpc>
                <a:spcPct val="112000"/>
              </a:lnSpc>
            </a:pPr>
            <a:r>
              <a:rPr lang="en-US" sz="1700" dirty="0">
                <a:latin typeface="IBM Plex Mono" panose="020B0509050203000203" pitchFamily="49" charset="77"/>
              </a:rPr>
              <a:t>We believe the first sentence.</a:t>
            </a:r>
          </a:p>
          <a:p>
            <a:pPr>
              <a:lnSpc>
                <a:spcPct val="112000"/>
              </a:lnSpc>
            </a:pPr>
            <a:endParaRPr lang="en-US" sz="1700" dirty="0">
              <a:latin typeface="IBM Plex Mono" panose="020B0509050203000203" pitchFamily="49" charset="77"/>
            </a:endParaRPr>
          </a:p>
          <a:p>
            <a:pPr>
              <a:lnSpc>
                <a:spcPct val="112000"/>
              </a:lnSpc>
            </a:pPr>
            <a:r>
              <a:rPr lang="en-US" sz="1700" dirty="0">
                <a:latin typeface="IBM Plex Mono" panose="020B0509050203000203" pitchFamily="49" charset="77"/>
              </a:rPr>
              <a:t>This talk is about the second.</a:t>
            </a:r>
          </a:p>
        </p:txBody>
      </p:sp>
    </p:spTree>
    <p:extLst>
      <p:ext uri="{BB962C8B-B14F-4D97-AF65-F5344CB8AC3E}">
        <p14:creationId xmlns:p14="http://schemas.microsoft.com/office/powerpoint/2010/main" val="201461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new BrewUp feature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5189220"/>
            <a:ext cx="3456432" cy="868680"/>
          </a:xfrm>
          <a:prstGeom prst="roundRect">
            <a:avLst>
              <a:gd name="adj" fmla="val 842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905256" y="548182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8FB7D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289304" y="5353812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8FB7D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Sales</a:t>
            </a:r>
            <a:endParaRPr lang="en-US" sz="1800"/>
          </a:p>
        </p:txBody>
      </p:sp>
      <p:sp>
        <p:nvSpPr>
          <p:cNvPr id="6" name="Text 4"/>
          <p:cNvSpPr/>
          <p:nvPr/>
        </p:nvSpPr>
        <p:spPr>
          <a:xfrm>
            <a:off x="1289304" y="5692140"/>
            <a:ext cx="26791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commercial commitment</a:t>
            </a:r>
            <a:endParaRPr lang="en-US" sz="1300"/>
          </a:p>
        </p:txBody>
      </p:sp>
      <p:sp>
        <p:nvSpPr>
          <p:cNvPr id="7" name="Shape 5"/>
          <p:cNvSpPr/>
          <p:nvPr/>
        </p:nvSpPr>
        <p:spPr>
          <a:xfrm>
            <a:off x="4416552" y="5189220"/>
            <a:ext cx="3456432" cy="868680"/>
          </a:xfrm>
          <a:prstGeom prst="roundRect">
            <a:avLst>
              <a:gd name="adj" fmla="val 842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4636008" y="548182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5E908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5020056" y="5353812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5E9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Warehouse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5020056" y="5692140"/>
            <a:ext cx="26791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physical stock</a:t>
            </a:r>
            <a:endParaRPr lang="en-US" sz="1300"/>
          </a:p>
        </p:txBody>
      </p:sp>
      <p:sp>
        <p:nvSpPr>
          <p:cNvPr id="11" name="Shape 9"/>
          <p:cNvSpPr/>
          <p:nvPr/>
        </p:nvSpPr>
        <p:spPr>
          <a:xfrm>
            <a:off x="8147304" y="5189220"/>
            <a:ext cx="3358591" cy="868680"/>
          </a:xfrm>
          <a:prstGeom prst="roundRect">
            <a:avLst>
              <a:gd name="adj" fmla="val 842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8366760" y="548182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D8A85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750808" y="5353812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B5863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Payment</a:t>
            </a:r>
            <a:endParaRPr lang="en-US" sz="1800"/>
          </a:p>
        </p:txBody>
      </p:sp>
      <p:sp>
        <p:nvSpPr>
          <p:cNvPr id="14" name="Text 12"/>
          <p:cNvSpPr/>
          <p:nvPr/>
        </p:nvSpPr>
        <p:spPr>
          <a:xfrm>
            <a:off x="8750808" y="5692140"/>
            <a:ext cx="26791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authorization  ·  new for this story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85800" y="1467612"/>
            <a:ext cx="10820095" cy="3108960"/>
          </a:xfrm>
          <a:prstGeom prst="roundRect">
            <a:avLst>
              <a:gd name="adj" fmla="val 2059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6" name="Text 14"/>
          <p:cNvSpPr/>
          <p:nvPr/>
        </p:nvSpPr>
        <p:spPr>
          <a:xfrm>
            <a:off x="960120" y="16687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feature request</a:t>
            </a:r>
            <a:endParaRPr lang="en-US" sz="1150"/>
          </a:p>
        </p:txBody>
      </p:sp>
      <p:sp>
        <p:nvSpPr>
          <p:cNvPr id="17" name="Text 15"/>
          <p:cNvSpPr/>
          <p:nvPr/>
        </p:nvSpPr>
        <p:spPr>
          <a:xfrm>
            <a:off x="960120" y="2034540"/>
            <a:ext cx="10271455" cy="23774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Implement order confirmation for BrewUp.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An order can be confirmed when: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- the customer payment has been authorized;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- all requested beers are available in the warehouse.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7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When the order is confirmed, reserve the stock.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379941" y="2697480"/>
            <a:ext cx="1143211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it-IT" sz="4200" b="1" dirty="0" err="1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Let’s</a:t>
            </a:r>
            <a:r>
              <a:rPr lang="it-IT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it-IT" sz="4200" b="1" dirty="0" err="1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see</a:t>
            </a:r>
            <a:r>
              <a:rPr lang="it-IT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it-IT" sz="4200" b="1" dirty="0" err="1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</a:t>
            </a:r>
            <a:r>
              <a:rPr lang="it-IT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it-IT" sz="4200" b="1" dirty="0" err="1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happens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6562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7AF6A5-8B32-29D2-B5C7-ECDEF8024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CE83CB1-D00F-5575-7491-1A084D48CD68}"/>
              </a:ext>
            </a:extLst>
          </p:cNvPr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generated feature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52A379-F173-2965-6231-F7198915BC0C}"/>
              </a:ext>
            </a:extLst>
          </p:cNvPr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Polished, compiles, tests green.</a:t>
            </a:r>
            <a:endParaRPr lang="en-US" sz="15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FC8BC51D-7354-7C10-E3BC-0B39CA3C9714}"/>
              </a:ext>
            </a:extLst>
          </p:cNvPr>
          <p:cNvSpPr/>
          <p:nvPr/>
        </p:nvSpPr>
        <p:spPr>
          <a:xfrm>
            <a:off x="685800" y="1737360"/>
            <a:ext cx="4572000" cy="402336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007E2D69-4962-444F-4CA2-3E38AF50AB4D}"/>
              </a:ext>
            </a:extLst>
          </p:cNvPr>
          <p:cNvSpPr/>
          <p:nvPr/>
        </p:nvSpPr>
        <p:spPr>
          <a:xfrm>
            <a:off x="960120" y="193852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SalesOrder</a:t>
            </a:r>
            <a:endParaRPr lang="en-US" sz="115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3FC3B821-0E61-DA92-F0C3-EC9F79130497}"/>
              </a:ext>
            </a:extLst>
          </p:cNvPr>
          <p:cNvSpPr/>
          <p:nvPr/>
        </p:nvSpPr>
        <p:spPr>
          <a:xfrm>
            <a:off x="960120" y="2377440"/>
            <a:ext cx="4114800" cy="3200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SalesOrder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PaymentAuthorizationId?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StockReservationId?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ConfirmOrder(...)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also generated: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+ SalesOrderConfirmed event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+ ReserveItemStock command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+ handlers, read models, tests</a:t>
            </a:r>
            <a:endParaRPr lang="en-US" sz="1400" dirty="0"/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097A8DE-822F-81C7-4FD9-A81108B9BB3F}"/>
              </a:ext>
            </a:extLst>
          </p:cNvPr>
          <p:cNvSpPr/>
          <p:nvPr/>
        </p:nvSpPr>
        <p:spPr>
          <a:xfrm>
            <a:off x="5623560" y="1737360"/>
            <a:ext cx="5882335" cy="402336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08289031-331C-A6BB-ACFF-074C2B246683}"/>
              </a:ext>
            </a:extLst>
          </p:cNvPr>
          <p:cNvSpPr/>
          <p:nvPr/>
        </p:nvSpPr>
        <p:spPr>
          <a:xfrm>
            <a:off x="5897880" y="193852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SalesOrder.cs</a:t>
            </a:r>
            <a:endParaRPr lang="en-US" sz="1150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843BEA72-9268-CB1F-E135-54E4591F67A0}"/>
              </a:ext>
            </a:extLst>
          </p:cNvPr>
          <p:cNvSpPr/>
          <p:nvPr/>
        </p:nvSpPr>
        <p:spPr>
          <a:xfrm>
            <a:off x="5897880" y="2377440"/>
            <a:ext cx="5516575" cy="3200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internal void ConfirmOrder(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PaymentAuthorizationId paymentAuthorizationId,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StockReservationId stockReservationId,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Guid correlationId)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{</a:t>
            </a:r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</a:rPr>
              <a:t>    ...invariants check...</a:t>
            </a:r>
          </a:p>
          <a:p>
            <a:pPr marL="0" indent="0" algn="l">
              <a:lnSpc>
                <a:spcPct val="112000"/>
              </a:lnSpc>
              <a:buNone/>
            </a:pP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</a:t>
            </a:r>
            <a:r>
              <a:rPr lang="en-US" sz="1350" dirty="0">
                <a:solidFill>
                  <a:schemeClr val="accent2">
                    <a:lumMod val="75000"/>
                  </a:schemeClr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RaiseEvent</a:t>
            </a: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(new SalesOrderConfirmed(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new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SalesOrderId</a:t>
            </a: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(Id.Value),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paymentAuthorizationId</a:t>
            </a: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</a:t>
            </a:r>
            <a:r>
              <a:rPr lang="en-US" sz="1350" dirty="0">
                <a:solidFill>
                  <a:schemeClr val="accent6">
                    <a:lumMod val="75000"/>
                  </a:schemeClr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stockReservationId</a:t>
            </a: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correlationId));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50" dirty="0"/>
          </a:p>
        </p:txBody>
      </p:sp>
      <p:cxnSp>
        <p:nvCxnSpPr>
          <p:cNvPr id="17" name="Connettore dritto 16">
            <a:extLst>
              <a:ext uri="{FF2B5EF4-FFF2-40B4-BE49-F238E27FC236}">
                <a16:creationId xmlns:a16="http://schemas.microsoft.com/office/drawing/2014/main" id="{2373EC4A-9845-5E63-2219-E96145C6001F}"/>
              </a:ext>
            </a:extLst>
          </p:cNvPr>
          <p:cNvCxnSpPr>
            <a:cxnSpLocks/>
          </p:cNvCxnSpPr>
          <p:nvPr/>
        </p:nvCxnSpPr>
        <p:spPr>
          <a:xfrm>
            <a:off x="1102290" y="2699359"/>
            <a:ext cx="0" cy="597073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ttore dritto 18">
            <a:extLst>
              <a:ext uri="{FF2B5EF4-FFF2-40B4-BE49-F238E27FC236}">
                <a16:creationId xmlns:a16="http://schemas.microsoft.com/office/drawing/2014/main" id="{CCE8744E-5F53-E13D-EE9C-EBA8B082D5C9}"/>
              </a:ext>
            </a:extLst>
          </p:cNvPr>
          <p:cNvCxnSpPr/>
          <p:nvPr/>
        </p:nvCxnSpPr>
        <p:spPr>
          <a:xfrm>
            <a:off x="1102290" y="2812093"/>
            <a:ext cx="21294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Connettore dritto 19">
            <a:extLst>
              <a:ext uri="{FF2B5EF4-FFF2-40B4-BE49-F238E27FC236}">
                <a16:creationId xmlns:a16="http://schemas.microsoft.com/office/drawing/2014/main" id="{ABCED685-18B8-2C5A-606E-68FE06A0A98D}"/>
              </a:ext>
            </a:extLst>
          </p:cNvPr>
          <p:cNvCxnSpPr/>
          <p:nvPr/>
        </p:nvCxnSpPr>
        <p:spPr>
          <a:xfrm>
            <a:off x="1102290" y="3045913"/>
            <a:ext cx="21294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Connettore dritto 20">
            <a:extLst>
              <a:ext uri="{FF2B5EF4-FFF2-40B4-BE49-F238E27FC236}">
                <a16:creationId xmlns:a16="http://schemas.microsoft.com/office/drawing/2014/main" id="{7E600F46-D927-8617-0471-D1D3A490B00B}"/>
              </a:ext>
            </a:extLst>
          </p:cNvPr>
          <p:cNvCxnSpPr>
            <a:cxnSpLocks/>
          </p:cNvCxnSpPr>
          <p:nvPr/>
        </p:nvCxnSpPr>
        <p:spPr>
          <a:xfrm>
            <a:off x="1102290" y="3290169"/>
            <a:ext cx="21294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284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generated feature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Compiles and tests are green. --&gt; 39 files touched with 14 new files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5800" y="1737360"/>
            <a:ext cx="5227168" cy="432551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816763" y="1841372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</a:rPr>
              <a:t>Just one commit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60120" y="1883664"/>
            <a:ext cx="4678528" cy="3200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278727" y="1737360"/>
            <a:ext cx="5227168" cy="432551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90D1FA8-033A-9F85-FCF1-A33E422FB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424" y="1841372"/>
            <a:ext cx="4802428" cy="416039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4273F8C-0148-F594-1C6D-A54495A4D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63" y="2347299"/>
            <a:ext cx="4821885" cy="30820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85800" y="26517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Would you approve this PR?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aggregate, three authorities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3456432" cy="1783080"/>
          </a:xfrm>
          <a:prstGeom prst="roundRect">
            <a:avLst>
              <a:gd name="adj" fmla="val 359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Shape 2"/>
          <p:cNvSpPr/>
          <p:nvPr/>
        </p:nvSpPr>
        <p:spPr>
          <a:xfrm>
            <a:off x="886968" y="1801368"/>
            <a:ext cx="237744" cy="237744"/>
          </a:xfrm>
          <a:prstGeom prst="roundRect">
            <a:avLst>
              <a:gd name="adj" fmla="val 15385"/>
            </a:avLst>
          </a:prstGeom>
          <a:solidFill>
            <a:srgbClr val="8FB7D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1234440" y="1746504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>
                <a:solidFill>
                  <a:srgbClr val="8FB7D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Sales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886968" y="2167128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>
                <a:solidFill>
                  <a:srgbClr val="1E24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owns the commercial commitment</a:t>
            </a:r>
            <a:endParaRPr lang="en-US" sz="1450"/>
          </a:p>
        </p:txBody>
      </p:sp>
      <p:sp>
        <p:nvSpPr>
          <p:cNvPr id="7" name="Shape 5"/>
          <p:cNvSpPr/>
          <p:nvPr/>
        </p:nvSpPr>
        <p:spPr>
          <a:xfrm>
            <a:off x="4416552" y="1600200"/>
            <a:ext cx="3456432" cy="1783080"/>
          </a:xfrm>
          <a:prstGeom prst="roundRect">
            <a:avLst>
              <a:gd name="adj" fmla="val 3590"/>
            </a:avLst>
          </a:prstGeom>
          <a:solidFill>
            <a:schemeClr val="bg2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Shape 6"/>
          <p:cNvSpPr/>
          <p:nvPr/>
        </p:nvSpPr>
        <p:spPr>
          <a:xfrm>
            <a:off x="4617720" y="1801368"/>
            <a:ext cx="237744" cy="237744"/>
          </a:xfrm>
          <a:prstGeom prst="roundRect">
            <a:avLst>
              <a:gd name="adj" fmla="val 15385"/>
            </a:avLst>
          </a:prstGeom>
          <a:solidFill>
            <a:srgbClr val="B5863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965192" y="1746504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>
                <a:solidFill>
                  <a:srgbClr val="B5863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Payment</a:t>
            </a:r>
            <a:endParaRPr lang="en-US" sz="1700"/>
          </a:p>
        </p:txBody>
      </p:sp>
      <p:sp>
        <p:nvSpPr>
          <p:cNvPr id="10" name="Text 8"/>
          <p:cNvSpPr/>
          <p:nvPr/>
        </p:nvSpPr>
        <p:spPr>
          <a:xfrm>
            <a:off x="4617720" y="2167128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dirty="0">
                <a:solidFill>
                  <a:srgbClr val="1E24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owns payment authorization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147304" y="1600200"/>
            <a:ext cx="3456432" cy="1783080"/>
          </a:xfrm>
          <a:prstGeom prst="roundRect">
            <a:avLst>
              <a:gd name="adj" fmla="val 359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2" name="Shape 10"/>
          <p:cNvSpPr/>
          <p:nvPr/>
        </p:nvSpPr>
        <p:spPr>
          <a:xfrm>
            <a:off x="8348472" y="1801368"/>
            <a:ext cx="237744" cy="237744"/>
          </a:xfrm>
          <a:prstGeom prst="roundRect">
            <a:avLst>
              <a:gd name="adj" fmla="val 15385"/>
            </a:avLst>
          </a:prstGeom>
          <a:solidFill>
            <a:srgbClr val="5E9085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1"/>
          <p:cNvSpPr/>
          <p:nvPr/>
        </p:nvSpPr>
        <p:spPr>
          <a:xfrm>
            <a:off x="8695944" y="1746504"/>
            <a:ext cx="2724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00" b="1">
                <a:solidFill>
                  <a:srgbClr val="5E908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Warehouse</a:t>
            </a:r>
            <a:endParaRPr lang="en-US" sz="1700"/>
          </a:p>
        </p:txBody>
      </p:sp>
      <p:sp>
        <p:nvSpPr>
          <p:cNvPr id="14" name="Text 12"/>
          <p:cNvSpPr/>
          <p:nvPr/>
        </p:nvSpPr>
        <p:spPr>
          <a:xfrm>
            <a:off x="8348472" y="2167128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>
                <a:solidFill>
                  <a:srgbClr val="1E243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owns physical stock</a:t>
            </a:r>
            <a:endParaRPr lang="en-US" sz="1450"/>
          </a:p>
        </p:txBody>
      </p:sp>
      <p:sp>
        <p:nvSpPr>
          <p:cNvPr id="15" name="anim:s6:1"/>
          <p:cNvSpPr/>
          <p:nvPr/>
        </p:nvSpPr>
        <p:spPr>
          <a:xfrm>
            <a:off x="576072" y="1490472"/>
            <a:ext cx="11137392" cy="2002536"/>
          </a:xfrm>
          <a:prstGeom prst="roundRect">
            <a:avLst>
              <a:gd name="adj" fmla="val 4566"/>
            </a:avLst>
          </a:prstGeom>
          <a:ln w="28575">
            <a:solidFill>
              <a:srgbClr val="C9665A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18" name="anim:s6:2"/>
          <p:cNvSpPr/>
          <p:nvPr/>
        </p:nvSpPr>
        <p:spPr>
          <a:xfrm>
            <a:off x="685800" y="4114800"/>
            <a:ext cx="1082009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0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DDD speaking, Payment is implicit and not explicit.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right nouns, invented evidence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references look right. The evidence is manufactured by the workflow.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20095" cy="2057400"/>
          </a:xfrm>
          <a:prstGeom prst="roundRect">
            <a:avLst>
              <a:gd name="adj" fmla="val 311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978408" y="196596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where the ids come from?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78408" y="2331720"/>
            <a:ext cx="10271455" cy="13716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// saga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new PaymentAuthorizationId(correlationId.ToString());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// warehouse ACL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new StockReservationId(Guid.CreateVersion7().ToString());</a:t>
            </a:r>
            <a:endParaRPr lang="en-US" sz="1550" dirty="0"/>
          </a:p>
        </p:txBody>
      </p:sp>
      <p:sp>
        <p:nvSpPr>
          <p:cNvPr id="7" name="anim:s7:1"/>
          <p:cNvSpPr/>
          <p:nvPr/>
        </p:nvSpPr>
        <p:spPr>
          <a:xfrm>
            <a:off x="685800" y="4114800"/>
            <a:ext cx="5227168" cy="914400"/>
          </a:xfrm>
          <a:prstGeom prst="roundRect">
            <a:avLst>
              <a:gd name="adj" fmla="val 8000"/>
            </a:avLst>
          </a:prstGeom>
          <a:solidFill>
            <a:srgbClr val="FBF1EF"/>
          </a:solidFill>
          <a:ln w="15875">
            <a:solidFill>
              <a:srgbClr val="C96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anim:s7:1"/>
          <p:cNvSpPr/>
          <p:nvPr/>
        </p:nvSpPr>
        <p:spPr>
          <a:xfrm>
            <a:off x="960120" y="4471416"/>
            <a:ext cx="201168" cy="201168"/>
          </a:xfrm>
          <a:prstGeom prst="ellipse">
            <a:avLst/>
          </a:prstGeom>
          <a:solidFill>
            <a:srgbClr val="C9665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anim:s7:1"/>
          <p:cNvSpPr/>
          <p:nvPr/>
        </p:nvSpPr>
        <p:spPr>
          <a:xfrm>
            <a:off x="1289304" y="4114800"/>
            <a:ext cx="444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222A3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id — but no Payment authorization decision</a:t>
            </a:r>
            <a:endParaRPr lang="en-US" sz="1550" dirty="0"/>
          </a:p>
        </p:txBody>
      </p:sp>
      <p:sp>
        <p:nvSpPr>
          <p:cNvPr id="10" name="anim:s7:1"/>
          <p:cNvSpPr/>
          <p:nvPr/>
        </p:nvSpPr>
        <p:spPr>
          <a:xfrm>
            <a:off x="6278728" y="4114800"/>
            <a:ext cx="5227168" cy="914400"/>
          </a:xfrm>
          <a:prstGeom prst="roundRect">
            <a:avLst>
              <a:gd name="adj" fmla="val 8000"/>
            </a:avLst>
          </a:prstGeom>
          <a:solidFill>
            <a:srgbClr val="FBF1EF"/>
          </a:solidFill>
          <a:ln w="15875">
            <a:solidFill>
              <a:srgbClr val="C96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anim:s7:1"/>
          <p:cNvSpPr/>
          <p:nvPr/>
        </p:nvSpPr>
        <p:spPr>
          <a:xfrm>
            <a:off x="6553048" y="4471416"/>
            <a:ext cx="201168" cy="201168"/>
          </a:xfrm>
          <a:prstGeom prst="ellipse">
            <a:avLst/>
          </a:prstGeom>
          <a:solidFill>
            <a:srgbClr val="C9665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anim:s7:1"/>
          <p:cNvSpPr/>
          <p:nvPr/>
        </p:nvSpPr>
        <p:spPr>
          <a:xfrm>
            <a:off x="6882232" y="4114800"/>
            <a:ext cx="44499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222A3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 id — but no Warehouse reservation lifecycle</a:t>
            </a:r>
            <a:endParaRPr lang="en-US" sz="1550" dirty="0"/>
          </a:p>
        </p:txBody>
      </p:sp>
      <p:sp>
        <p:nvSpPr>
          <p:cNvPr id="13" name="anim:s7:1"/>
          <p:cNvSpPr/>
          <p:nvPr/>
        </p:nvSpPr>
        <p:spPr>
          <a:xfrm>
            <a:off x="685800" y="5138928"/>
            <a:ext cx="1114261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identifier is not evidence unless the owning authority produced the decision it refers to.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transaction?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5577840" cy="4114800"/>
          </a:xfrm>
          <a:prstGeom prst="roundRect">
            <a:avLst>
              <a:gd name="adj" fmla="val 1556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1051560" y="2057400"/>
            <a:ext cx="4937760" cy="3291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Authorize payment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+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Reserve stock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+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Confirm Sales Order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=</a:t>
            </a:r>
            <a:endParaRPr lang="en-US" sz="19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b="1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transaction?</a:t>
            </a:r>
            <a:endParaRPr lang="en-US" sz="1900" dirty="0"/>
          </a:p>
        </p:txBody>
      </p:sp>
      <p:sp>
        <p:nvSpPr>
          <p:cNvPr id="5" name="anim:s8:1"/>
          <p:cNvSpPr/>
          <p:nvPr/>
        </p:nvSpPr>
        <p:spPr>
          <a:xfrm>
            <a:off x="6720840" y="1645920"/>
            <a:ext cx="4785055" cy="4114800"/>
          </a:xfrm>
          <a:prstGeom prst="roundRect">
            <a:avLst>
              <a:gd name="adj" fmla="val 1556"/>
            </a:avLst>
          </a:prstGeom>
          <a:solidFill>
            <a:srgbClr val="FBF1EF"/>
          </a:solidFill>
          <a:ln w="15875">
            <a:solidFill>
              <a:srgbClr val="C96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anim:s8:1"/>
          <p:cNvSpPr/>
          <p:nvPr/>
        </p:nvSpPr>
        <p:spPr>
          <a:xfrm>
            <a:off x="7040880" y="3108960"/>
            <a:ext cx="4572000" cy="128016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900" b="1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Payment authorized</a:t>
            </a:r>
            <a:endParaRPr lang="en-US" sz="190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900" b="1">
                <a:solidFill>
                  <a:srgbClr val="C9665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Stock reservation failed</a:t>
            </a:r>
            <a:endParaRPr lang="en-US" sz="1900"/>
          </a:p>
        </p:txBody>
      </p:sp>
      <p:sp>
        <p:nvSpPr>
          <p:cNvPr id="7" name="anim:s8:1"/>
          <p:cNvSpPr/>
          <p:nvPr/>
        </p:nvSpPr>
        <p:spPr>
          <a:xfrm>
            <a:off x="6995160" y="429768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i="1">
                <a:solidFill>
                  <a:srgbClr val="222A3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Several policies are plausible. None is correct until someone with domain authority decides.</a:t>
            </a:r>
            <a:endParaRPr lang="en-US" sz="14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longer prompt?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685800" y="1737360"/>
            <a:ext cx="3200400" cy="2286000"/>
          </a:xfrm>
          <a:prstGeom prst="roundRect">
            <a:avLst>
              <a:gd name="adj" fmla="val 320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941832" y="193852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Conversation A</a:t>
            </a:r>
            <a:endParaRPr lang="en-US" sz="1150"/>
          </a:p>
        </p:txBody>
      </p:sp>
      <p:sp>
        <p:nvSpPr>
          <p:cNvPr id="5" name="Text 3"/>
          <p:cNvSpPr/>
          <p:nvPr/>
        </p:nvSpPr>
        <p:spPr>
          <a:xfrm>
            <a:off x="941832" y="251460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prompt v1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389120" y="1902272"/>
            <a:ext cx="3200400" cy="2286000"/>
          </a:xfrm>
          <a:prstGeom prst="roundRect">
            <a:avLst>
              <a:gd name="adj" fmla="val 320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645152" y="21031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Conversation B</a:t>
            </a:r>
            <a:endParaRPr lang="en-US" sz="1150"/>
          </a:p>
        </p:txBody>
      </p:sp>
      <p:sp>
        <p:nvSpPr>
          <p:cNvPr id="8" name="Text 6"/>
          <p:cNvSpPr/>
          <p:nvPr/>
        </p:nvSpPr>
        <p:spPr>
          <a:xfrm>
            <a:off x="4645152" y="267919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prompt v2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8092440" y="2067184"/>
            <a:ext cx="3200400" cy="2286000"/>
          </a:xfrm>
          <a:prstGeom prst="roundRect">
            <a:avLst>
              <a:gd name="adj" fmla="val 320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8348472" y="2267712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Conversation C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348472" y="2843784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C9665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prompt v3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85800" y="493776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0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Synchronized copy and paste is not governance.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30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Every new session does not consider previous ones.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4008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400" b="1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From prompting</a:t>
            </a:r>
            <a:endParaRPr lang="en-US" sz="340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3400" b="1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 engineering discipline.</a:t>
            </a:r>
            <a:endParaRPr lang="en-US" sz="3400"/>
          </a:p>
        </p:txBody>
      </p:sp>
      <p:sp>
        <p:nvSpPr>
          <p:cNvPr id="3" name="Shape 1"/>
          <p:cNvSpPr/>
          <p:nvPr/>
        </p:nvSpPr>
        <p:spPr>
          <a:xfrm>
            <a:off x="685800" y="4709160"/>
            <a:ext cx="10820095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1005840" y="48463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Used in this story</a:t>
            </a:r>
            <a:endParaRPr lang="en-US" sz="1200"/>
          </a:p>
        </p:txBody>
      </p:sp>
      <p:sp>
        <p:nvSpPr>
          <p:cNvPr id="5" name="Text 3"/>
          <p:cNvSpPr/>
          <p:nvPr/>
        </p:nvSpPr>
        <p:spPr>
          <a:xfrm>
            <a:off x="1005840" y="5212080"/>
            <a:ext cx="101800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b="1" dirty="0">
                <a:solidFill>
                  <a:srgbClr val="8FB7D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Constitution </a:t>
            </a:r>
            <a:r>
              <a:rPr lang="en-US" sz="22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</a:t>
            </a:r>
            <a:r>
              <a:rPr lang="en-US" sz="2200" b="1" dirty="0">
                <a:solidFill>
                  <a:srgbClr val="92D05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specify</a:t>
            </a:r>
            <a:r>
              <a:rPr lang="en-US" sz="2200" b="1" dirty="0">
                <a:solidFill>
                  <a:srgbClr val="8FB7D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22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</a:t>
            </a:r>
            <a:r>
              <a:rPr lang="en-US" sz="2200" b="1" dirty="0">
                <a:solidFill>
                  <a:srgbClr val="D8A85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clarify </a:t>
            </a:r>
            <a:r>
              <a:rPr lang="en-US" sz="22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</a:t>
            </a:r>
            <a:r>
              <a:rPr lang="en-US" sz="2200" b="1" dirty="0">
                <a:solidFill>
                  <a:srgbClr val="5E908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plan </a:t>
            </a:r>
            <a:r>
              <a:rPr lang="en-US" sz="22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</a:t>
            </a:r>
            <a:r>
              <a:rPr lang="en-US" sz="2200" b="1" dirty="0">
                <a:solidFill>
                  <a:srgbClr val="0070C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task</a:t>
            </a:r>
            <a:r>
              <a:rPr lang="en-US" sz="2200" b="1" dirty="0">
                <a:solidFill>
                  <a:srgbClr val="5E908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r>
              <a:rPr lang="en-US" sz="22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</a:t>
            </a:r>
            <a:r>
              <a:rPr lang="en-US" sz="2200" b="1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implement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Prompt versus specification</a:t>
            </a:r>
            <a:endParaRPr lang="en-US" sz="300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691640"/>
          <a:ext cx="10820096" cy="2377440"/>
        </p:xfrm>
        <a:graphic>
          <a:graphicData uri="http://schemas.openxmlformats.org/drawingml/2006/table">
            <a:tbl>
              <a:tblPr/>
              <a:tblGrid>
                <a:gridCol w="5410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Prompt</a:t>
                      </a:r>
                      <a:endParaRPr lang="en-US" sz="160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0B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Specification</a:t>
                      </a:r>
                      <a:endParaRPr lang="en-US" sz="160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Requests an output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Records a decision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Lives in a conversation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Lives with the system</a:t>
                      </a:r>
                      <a:endParaRPr lang="en-US" sz="15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May be copied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Is referenced and checked</a:t>
                      </a:r>
                      <a:endParaRPr lang="en-US" sz="15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Invites assumptions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Makes constraints explicit</a:t>
                      </a:r>
                      <a:endParaRPr lang="en-US" sz="15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685800" y="4572000"/>
            <a:ext cx="108200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prompt asks for an output.</a:t>
            </a:r>
          </a:p>
          <a:p>
            <a:pPr marL="0" indent="0" algn="l">
              <a:lnSpc>
                <a:spcPct val="108000"/>
              </a:lnSpc>
              <a:buNone/>
            </a:pPr>
            <a:r>
              <a:rPr lang="en-US" sz="23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specification records decisions that subsequent outputs must respect.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spec.md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Language and ownership become durable.</a:t>
            </a:r>
            <a:endParaRPr lang="en-US" sz="1500"/>
          </a:p>
        </p:txBody>
      </p:sp>
      <p:sp>
        <p:nvSpPr>
          <p:cNvPr id="4" name="Shape 2"/>
          <p:cNvSpPr/>
          <p:nvPr/>
        </p:nvSpPr>
        <p:spPr>
          <a:xfrm>
            <a:off x="685800" y="1737360"/>
            <a:ext cx="5227168" cy="402336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960120" y="193852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</a:t>
            </a:r>
            <a:r>
              <a:rPr lang="en-US" sz="1150" kern="0" spc="100" dirty="0" err="1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speckit.specify</a:t>
            </a: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Ubiquitous Language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960120" y="2331720"/>
            <a:ext cx="4724248" cy="32461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50" b="1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Sales Order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A commercial commitment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made by a customer.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b="1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Payment Authorization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An outcome produced by Payment.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b="1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Stock Reservation</a:t>
            </a:r>
            <a:endParaRPr lang="en-US" sz="14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An outcome produced by Warehouse.</a:t>
            </a:r>
            <a:endParaRPr lang="en-US" sz="1450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FFFCD661-5089-5CC2-29D1-64454878017A}"/>
              </a:ext>
            </a:extLst>
          </p:cNvPr>
          <p:cNvSpPr/>
          <p:nvPr/>
        </p:nvSpPr>
        <p:spPr>
          <a:xfrm>
            <a:off x="6278728" y="1737360"/>
            <a:ext cx="5227168" cy="402336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DE67822E-32C4-9635-2A7E-BAE1450209FF}"/>
              </a:ext>
            </a:extLst>
          </p:cNvPr>
          <p:cNvSpPr/>
          <p:nvPr/>
        </p:nvSpPr>
        <p:spPr>
          <a:xfrm>
            <a:off x="6553048" y="193852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</a:t>
            </a: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emory </a:t>
            </a: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· Bounded Context Rules</a:t>
            </a:r>
            <a:endParaRPr lang="en-US" sz="115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CD6B7B63-53EF-4C80-5001-6FC3406467F3}"/>
              </a:ext>
            </a:extLst>
          </p:cNvPr>
          <p:cNvSpPr/>
          <p:nvPr/>
        </p:nvSpPr>
        <p:spPr>
          <a:xfrm>
            <a:off x="6553048" y="2331720"/>
            <a:ext cx="4861408" cy="324612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B5863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BC-004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Payment Authorization is produced by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Payment. Sales stores the id as evidence.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5E908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BC-006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Stock Reservation is produced by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Warehouse. Sales stores the id as evidence.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b="1" dirty="0">
                <a:solidFill>
                  <a:srgbClr val="C9665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BC-011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The agent MUST NOT invent timeout,</a:t>
            </a:r>
            <a:endParaRPr lang="en-US" sz="13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retry, expiry, void or release policy.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Where humans must decide</a:t>
            </a:r>
            <a:endParaRPr lang="en-US" sz="300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6858000" cy="4114800"/>
          </a:xfrm>
          <a:prstGeom prst="roundRect">
            <a:avLst>
              <a:gd name="adj" fmla="val 1556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960120" y="18470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</a:t>
            </a:r>
            <a:r>
              <a:rPr lang="en-US" sz="1150" kern="0" spc="100" dirty="0" err="1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speckit.clarify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978408" y="2286000"/>
            <a:ext cx="6400800" cy="3291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>
              <a:lnSpc>
                <a:spcPct val="112000"/>
              </a:lnSpc>
            </a:pPr>
            <a:endParaRPr lang="en-US" dirty="0">
              <a:solidFill>
                <a:srgbClr val="1E2430"/>
              </a:solidFill>
              <a:latin typeface="IBM Plex Mono" panose="020B0509050203000203" pitchFamily="49" charset="77"/>
              <a:ea typeface="IBM Plex Mono" pitchFamily="34" charset="-122"/>
              <a:cs typeface="IBM Plex Mono" pitchFamily="34" charset="-120"/>
            </a:endParaRPr>
          </a:p>
          <a:p>
            <a:pPr>
              <a:lnSpc>
                <a:spcPct val="112000"/>
              </a:lnSpc>
            </a:pPr>
            <a:r>
              <a:rPr lang="en-US" dirty="0">
                <a:solidFill>
                  <a:srgbClr val="1E2430"/>
                </a:solidFill>
                <a:latin typeface="IBM Plex Mono" panose="020B0509050203000203" pitchFamily="49" charset="77"/>
                <a:ea typeface="IBM Plex Mono" pitchFamily="34" charset="-122"/>
                <a:cs typeface="IBM Plex Mono" pitchFamily="34" charset="-120"/>
              </a:rPr>
              <a:t>1</a:t>
            </a:r>
            <a:r>
              <a:rPr lang="en-US" dirty="0">
                <a:solidFill>
                  <a:srgbClr val="1E2430"/>
                </a:solidFill>
                <a:latin typeface="IBM Plex Mono" panose="020B0509050203000203" pitchFamily="49" charset="77"/>
              </a:rPr>
              <a:t>.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Confirmation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sequencing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(OQ-1 / FR-010)</a:t>
            </a:r>
            <a:endParaRPr lang="en-US" dirty="0">
              <a:solidFill>
                <a:srgbClr val="1E2430"/>
              </a:solidFill>
              <a:latin typeface="IBM Plex Mono" panose="020B0509050203000203" pitchFamily="49" charset="77"/>
            </a:endParaRPr>
          </a:p>
          <a:p>
            <a:pPr marL="0" indent="0" algn="l">
              <a:lnSpc>
                <a:spcPct val="112000"/>
              </a:lnSpc>
              <a:buNone/>
            </a:pPr>
            <a:endParaRPr lang="en-US" dirty="0">
              <a:latin typeface="IBM Plex Mono" panose="020B0509050203000203" pitchFamily="49" charset="77"/>
            </a:endParaRPr>
          </a:p>
          <a:p>
            <a:pPr>
              <a:lnSpc>
                <a:spcPct val="112000"/>
              </a:lnSpc>
            </a:pPr>
            <a:r>
              <a:rPr lang="en-US" dirty="0">
                <a:solidFill>
                  <a:srgbClr val="C9665A"/>
                </a:solidFill>
                <a:latin typeface="IBM Plex Mono" panose="020B0509050203000203" pitchFamily="49" charset="77"/>
                <a:ea typeface="IBM Plex Mono" pitchFamily="34" charset="-122"/>
                <a:cs typeface="IBM Plex Mono" pitchFamily="34" charset="-120"/>
              </a:rPr>
              <a:t>2. </a:t>
            </a:r>
            <a:r>
              <a:rPr lang="it-IT" dirty="0">
                <a:solidFill>
                  <a:srgbClr val="C9665A"/>
                </a:solidFill>
                <a:latin typeface="IBM Plex Mono" panose="020B0509050203000203" pitchFamily="49" charset="77"/>
              </a:rPr>
              <a:t>Payment </a:t>
            </a:r>
            <a:r>
              <a:rPr lang="it-IT" dirty="0" err="1">
                <a:solidFill>
                  <a:srgbClr val="C9665A"/>
                </a:solidFill>
                <a:latin typeface="IBM Plex Mono" panose="020B0509050203000203" pitchFamily="49" charset="77"/>
              </a:rPr>
              <a:t>authorized</a:t>
            </a:r>
            <a:r>
              <a:rPr lang="it-IT" dirty="0">
                <a:solidFill>
                  <a:srgbClr val="C9665A"/>
                </a:solidFill>
                <a:latin typeface="IBM Plex Mono" panose="020B0509050203000203" pitchFamily="49" charset="77"/>
              </a:rPr>
              <a:t> </a:t>
            </a:r>
            <a:r>
              <a:rPr lang="it-IT" dirty="0" err="1">
                <a:solidFill>
                  <a:srgbClr val="C9665A"/>
                </a:solidFill>
                <a:latin typeface="IBM Plex Mono" panose="020B0509050203000203" pitchFamily="49" charset="77"/>
              </a:rPr>
              <a:t>but</a:t>
            </a:r>
            <a:r>
              <a:rPr lang="it-IT" dirty="0">
                <a:solidFill>
                  <a:srgbClr val="C9665A"/>
                </a:solidFill>
                <a:latin typeface="IBM Plex Mono" panose="020B0509050203000203" pitchFamily="49" charset="77"/>
              </a:rPr>
              <a:t> stock </a:t>
            </a:r>
            <a:r>
              <a:rPr lang="it-IT" dirty="0" err="1">
                <a:solidFill>
                  <a:srgbClr val="C9665A"/>
                </a:solidFill>
                <a:latin typeface="IBM Plex Mono" panose="020B0509050203000203" pitchFamily="49" charset="77"/>
              </a:rPr>
              <a:t>not</a:t>
            </a:r>
            <a:r>
              <a:rPr lang="it-IT" dirty="0">
                <a:solidFill>
                  <a:srgbClr val="C9665A"/>
                </a:solidFill>
                <a:latin typeface="IBM Plex Mono" panose="020B0509050203000203" pitchFamily="49" charset="77"/>
              </a:rPr>
              <a:t> </a:t>
            </a:r>
            <a:r>
              <a:rPr lang="it-IT" dirty="0" err="1">
                <a:solidFill>
                  <a:srgbClr val="C9665A"/>
                </a:solidFill>
                <a:latin typeface="IBM Plex Mono" panose="020B0509050203000203" pitchFamily="49" charset="77"/>
              </a:rPr>
              <a:t>reservable</a:t>
            </a:r>
            <a:r>
              <a:rPr lang="it-IT" dirty="0">
                <a:solidFill>
                  <a:srgbClr val="C9665A"/>
                </a:solidFill>
                <a:latin typeface="IBM Plex Mono" panose="020B0509050203000203" pitchFamily="49" charset="77"/>
              </a:rPr>
              <a:t> (OQ-2 / FR-011)</a:t>
            </a:r>
            <a:endParaRPr lang="en-US" dirty="0">
              <a:solidFill>
                <a:srgbClr val="C9665A"/>
              </a:solidFill>
              <a:latin typeface="IBM Plex Mono" panose="020B0509050203000203" pitchFamily="49" charset="77"/>
            </a:endParaRPr>
          </a:p>
          <a:p>
            <a:pPr>
              <a:lnSpc>
                <a:spcPct val="112000"/>
              </a:lnSpc>
            </a:pPr>
            <a:endParaRPr lang="en-US" dirty="0">
              <a:solidFill>
                <a:srgbClr val="C9665A"/>
              </a:solidFill>
              <a:latin typeface="IBM Plex Mono" panose="020B0509050203000203" pitchFamily="49" charset="77"/>
            </a:endParaRPr>
          </a:p>
          <a:p>
            <a:pPr>
              <a:lnSpc>
                <a:spcPct val="112000"/>
              </a:lnSpc>
            </a:pPr>
            <a:r>
              <a:rPr lang="en-US" dirty="0">
                <a:solidFill>
                  <a:srgbClr val="1E2430"/>
                </a:solidFill>
                <a:latin typeface="IBM Plex Mono" panose="020B0509050203000203" pitchFamily="49" charset="77"/>
                <a:ea typeface="IBM Plex Mono" pitchFamily="34" charset="-122"/>
                <a:cs typeface="IBM Plex Mono" pitchFamily="34" charset="-120"/>
              </a:rPr>
              <a:t>3</a:t>
            </a:r>
            <a:r>
              <a:rPr lang="en-US" dirty="0">
                <a:solidFill>
                  <a:srgbClr val="1E2430"/>
                </a:solidFill>
                <a:latin typeface="IBM Plex Mono" panose="020B0509050203000203" pitchFamily="49" charset="77"/>
              </a:rPr>
              <a:t>.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Partial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reservation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and the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confirmation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</a:t>
            </a:r>
            <a:r>
              <a:rPr lang="it-IT" dirty="0" err="1">
                <a:solidFill>
                  <a:srgbClr val="1E2430"/>
                </a:solidFill>
                <a:latin typeface="IBM Plex Mono" panose="020B0509050203000203" pitchFamily="49" charset="77"/>
              </a:rPr>
              <a:t>invariant</a:t>
            </a:r>
            <a:r>
              <a:rPr lang="it-IT" dirty="0">
                <a:solidFill>
                  <a:srgbClr val="1E2430"/>
                </a:solidFill>
                <a:latin typeface="IBM Plex Mono" panose="020B0509050203000203" pitchFamily="49" charset="77"/>
              </a:rPr>
              <a:t> (OQ-3)</a:t>
            </a:r>
            <a:endParaRPr lang="en-US" dirty="0">
              <a:solidFill>
                <a:srgbClr val="1E2430"/>
              </a:solidFill>
              <a:latin typeface="IBM Plex Mono" panose="020B0509050203000203" pitchFamily="49" charset="77"/>
            </a:endParaRPr>
          </a:p>
        </p:txBody>
      </p:sp>
      <p:sp>
        <p:nvSpPr>
          <p:cNvPr id="6" name="anim:s14:1"/>
          <p:cNvSpPr/>
          <p:nvPr/>
        </p:nvSpPr>
        <p:spPr>
          <a:xfrm>
            <a:off x="8092440" y="2103120"/>
            <a:ext cx="3626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6E768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agent may identify the ambiguity.</a:t>
            </a:r>
            <a:endParaRPr lang="en-US" sz="1800" dirty="0"/>
          </a:p>
        </p:txBody>
      </p:sp>
      <p:sp>
        <p:nvSpPr>
          <p:cNvPr id="7" name="anim:s14:2"/>
          <p:cNvSpPr/>
          <p:nvPr/>
        </p:nvSpPr>
        <p:spPr>
          <a:xfrm>
            <a:off x="8092440" y="3017520"/>
            <a:ext cx="34134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domain expert must resolve it.</a:t>
            </a:r>
            <a:endParaRPr lang="en-US" sz="1800" dirty="0"/>
          </a:p>
        </p:txBody>
      </p:sp>
      <p:sp>
        <p:nvSpPr>
          <p:cNvPr id="8" name="anim:s14:3"/>
          <p:cNvSpPr/>
          <p:nvPr/>
        </p:nvSpPr>
        <p:spPr>
          <a:xfrm>
            <a:off x="8092440" y="3977640"/>
            <a:ext cx="3626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specification must preserve</a:t>
            </a:r>
          </a:p>
          <a:p>
            <a:pPr marL="0" indent="0" algn="l">
              <a:buNone/>
            </a:pPr>
            <a:r>
              <a:rPr lang="en-US" sz="18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resolution.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F8DF81D-86C3-CDAA-610B-1FCAE351ACBC}"/>
              </a:ext>
            </a:extLst>
          </p:cNvPr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Let’s plan and watchout for tokens cost!</a:t>
            </a:r>
            <a:endParaRPr lang="en-US" sz="3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1A8A054-DD1E-53BB-03C9-D582A930DA49}"/>
              </a:ext>
            </a:extLst>
          </p:cNvPr>
          <p:cNvSpPr/>
          <p:nvPr/>
        </p:nvSpPr>
        <p:spPr>
          <a:xfrm>
            <a:off x="685800" y="1645920"/>
            <a:ext cx="10820094" cy="4114800"/>
          </a:xfrm>
          <a:prstGeom prst="roundRect">
            <a:avLst>
              <a:gd name="adj" fmla="val 1556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8FB9627-44DA-98C7-5F34-5BA9EF6C2E08}"/>
              </a:ext>
            </a:extLst>
          </p:cNvPr>
          <p:cNvSpPr/>
          <p:nvPr/>
        </p:nvSpPr>
        <p:spPr>
          <a:xfrm>
            <a:off x="960120" y="18470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</a:t>
            </a:r>
            <a:r>
              <a:rPr lang="en-US" sz="1150" kern="0" spc="100" dirty="0" err="1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speckit.plan</a:t>
            </a:r>
            <a:endParaRPr lang="en-US" sz="11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7381678-5BDC-1EA8-78BE-A9233E846BF1}"/>
              </a:ext>
            </a:extLst>
          </p:cNvPr>
          <p:cNvSpPr/>
          <p:nvPr/>
        </p:nvSpPr>
        <p:spPr>
          <a:xfrm>
            <a:off x="978407" y="2286000"/>
            <a:ext cx="10201071" cy="3291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>
              <a:lnSpc>
                <a:spcPct val="112000"/>
              </a:lnSpc>
            </a:pP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This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is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the moment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where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we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choose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the tech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stack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and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we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create the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implementation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plan</a:t>
            </a: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r>
              <a:rPr lang="en-US" sz="2000" dirty="0">
                <a:solidFill>
                  <a:srgbClr val="1E2430"/>
                </a:solidFill>
                <a:latin typeface="IBM Plex Mono" pitchFamily="34" charset="0"/>
              </a:rPr>
              <a:t>As per /specify, we suggest to use a powerful frontier model to generate the plan</a:t>
            </a:r>
          </a:p>
          <a:p>
            <a:pPr>
              <a:lnSpc>
                <a:spcPct val="112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9138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50933-A69E-6E3A-8B3E-33F9B040B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1A1E1CB-C194-0C57-AE35-50AD063AA6DF}"/>
              </a:ext>
            </a:extLst>
          </p:cNvPr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 the tasks list</a:t>
            </a:r>
            <a:endParaRPr lang="en-US" sz="3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457965F-1A97-55E0-6D58-8FE73DC0B9C9}"/>
              </a:ext>
            </a:extLst>
          </p:cNvPr>
          <p:cNvSpPr/>
          <p:nvPr/>
        </p:nvSpPr>
        <p:spPr>
          <a:xfrm>
            <a:off x="685800" y="1645920"/>
            <a:ext cx="10820094" cy="4114800"/>
          </a:xfrm>
          <a:prstGeom prst="roundRect">
            <a:avLst>
              <a:gd name="adj" fmla="val 1556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7250BEC-08D9-C76E-956B-0E7C599D08E2}"/>
              </a:ext>
            </a:extLst>
          </p:cNvPr>
          <p:cNvSpPr/>
          <p:nvPr/>
        </p:nvSpPr>
        <p:spPr>
          <a:xfrm>
            <a:off x="960120" y="18470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</a:t>
            </a:r>
            <a:r>
              <a:rPr lang="en-US" sz="1150" kern="0" spc="100" dirty="0" err="1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speckit.task</a:t>
            </a:r>
            <a:endParaRPr lang="en-US" sz="11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32914DC-E6EE-D915-43A5-127C8E6113D2}"/>
              </a:ext>
            </a:extLst>
          </p:cNvPr>
          <p:cNvSpPr/>
          <p:nvPr/>
        </p:nvSpPr>
        <p:spPr>
          <a:xfrm>
            <a:off x="978407" y="2286000"/>
            <a:ext cx="10201071" cy="3291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>
              <a:lnSpc>
                <a:spcPct val="112000"/>
              </a:lnSpc>
            </a:pP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Generate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actionable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task lists for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implementation</a:t>
            </a: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r>
              <a:rPr lang="en-US" sz="2000" dirty="0">
                <a:solidFill>
                  <a:srgbClr val="1E2430"/>
                </a:solidFill>
                <a:latin typeface="IBM Plex Mono" pitchFamily="34" charset="0"/>
              </a:rPr>
              <a:t>Also, here we prefer to use a powerful frontier model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9868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36D37-EDDD-3886-59B0-758C6C550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070F833-F11E-074A-D14A-B5A1E859AFD4}"/>
              </a:ext>
            </a:extLst>
          </p:cNvPr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</a:rPr>
              <a:t>Start to code</a:t>
            </a:r>
            <a:endParaRPr lang="en-US" sz="30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F91A4CC-7C48-54A4-54E5-30B1815C872F}"/>
              </a:ext>
            </a:extLst>
          </p:cNvPr>
          <p:cNvSpPr/>
          <p:nvPr/>
        </p:nvSpPr>
        <p:spPr>
          <a:xfrm>
            <a:off x="685800" y="1645920"/>
            <a:ext cx="10820094" cy="4114800"/>
          </a:xfrm>
          <a:prstGeom prst="roundRect">
            <a:avLst>
              <a:gd name="adj" fmla="val 1556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833F857-E309-3F29-B138-598CACC15504}"/>
              </a:ext>
            </a:extLst>
          </p:cNvPr>
          <p:cNvSpPr/>
          <p:nvPr/>
        </p:nvSpPr>
        <p:spPr>
          <a:xfrm>
            <a:off x="960120" y="1847088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</a:t>
            </a:r>
            <a:r>
              <a:rPr lang="en-US" sz="1150" kern="0" spc="100" dirty="0" err="1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speckit.implement</a:t>
            </a:r>
            <a:endParaRPr lang="en-US" sz="11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9CC6DE8-76D2-3EC3-920C-B286BADDD99C}"/>
              </a:ext>
            </a:extLst>
          </p:cNvPr>
          <p:cNvSpPr/>
          <p:nvPr/>
        </p:nvSpPr>
        <p:spPr>
          <a:xfrm>
            <a:off x="978407" y="2286000"/>
            <a:ext cx="10201071" cy="3291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>
              <a:lnSpc>
                <a:spcPct val="112000"/>
              </a:lnSpc>
            </a:pP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Execute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all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tasks to build the feature </a:t>
            </a:r>
            <a:r>
              <a:rPr lang="it-IT" sz="2000" dirty="0" err="1">
                <a:solidFill>
                  <a:srgbClr val="1E2430"/>
                </a:solidFill>
                <a:latin typeface="IBM Plex Mono" pitchFamily="34" charset="0"/>
              </a:rPr>
              <a:t>according</a:t>
            </a:r>
            <a:r>
              <a:rPr lang="it-IT" sz="2000" dirty="0">
                <a:solidFill>
                  <a:srgbClr val="1E2430"/>
                </a:solidFill>
                <a:latin typeface="IBM Plex Mono" pitchFamily="34" charset="0"/>
              </a:rPr>
              <a:t> to the plan</a:t>
            </a: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endParaRPr lang="en-US" sz="2000" dirty="0">
              <a:solidFill>
                <a:srgbClr val="1E2430"/>
              </a:solidFill>
              <a:latin typeface="IBM Plex Mono" pitchFamily="34" charset="0"/>
            </a:endParaRPr>
          </a:p>
          <a:p>
            <a:pPr>
              <a:lnSpc>
                <a:spcPct val="112000"/>
              </a:lnSpc>
            </a:pPr>
            <a:r>
              <a:rPr lang="en-US" sz="2000" dirty="0">
                <a:solidFill>
                  <a:srgbClr val="1E2430"/>
                </a:solidFill>
                <a:latin typeface="IBM Plex Mono" pitchFamily="34" charset="0"/>
              </a:rPr>
              <a:t>We can use a very cheap model because it just has to write code following strict rules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8095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AD57C-9CDF-BFAB-9E96-3AA599F75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9B98C51-67A8-030C-487F-E9E43CCE2314}"/>
              </a:ext>
            </a:extLst>
          </p:cNvPr>
          <p:cNvSpPr/>
          <p:nvPr/>
        </p:nvSpPr>
        <p:spPr>
          <a:xfrm>
            <a:off x="665922" y="2283349"/>
            <a:ext cx="10515600" cy="22913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the result?</a:t>
            </a:r>
          </a:p>
          <a:p>
            <a:pPr marL="0" indent="0" algn="l">
              <a:lnSpc>
                <a:spcPct val="108000"/>
              </a:lnSpc>
              <a:buNone/>
            </a:pPr>
            <a:endParaRPr lang="en-US" sz="4200" b="1" dirty="0">
              <a:solidFill>
                <a:srgbClr val="FFFFFF"/>
              </a:solidFill>
              <a:latin typeface="Manrope" pitchFamily="34" charset="0"/>
              <a:ea typeface="Manrope" pitchFamily="34" charset="-122"/>
              <a:cs typeface="Manrope" pitchFamily="34" charset="-120"/>
            </a:endParaRPr>
          </a:p>
          <a:p>
            <a:pPr marL="0" indent="0" algn="l">
              <a:lnSpc>
                <a:spcPct val="108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Show me the code!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1483051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Behaviour before mechanism</a:t>
            </a:r>
            <a:endParaRPr lang="en-US" sz="300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691640"/>
          <a:ext cx="10820096" cy="2377440"/>
        </p:xfrm>
        <a:graphic>
          <a:graphicData uri="http://schemas.openxmlformats.org/drawingml/2006/table">
            <a:tbl>
              <a:tblPr/>
              <a:tblGrid>
                <a:gridCol w="5410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Specification</a:t>
                      </a:r>
                      <a:endParaRPr lang="en-US" sz="160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0B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Plan</a:t>
                      </a:r>
                      <a:endParaRPr lang="en-US" sz="160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6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What must happen?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How is it coordinated?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Who owns the decision?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Which component coordinates?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Which outcomes are valid?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Events, retries, process manager?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What happens on failure?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Which technical mechanism?</a:t>
                      </a:r>
                      <a:endParaRPr lang="en-US" sz="150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685800" y="4206240"/>
            <a:ext cx="1082009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SDD prevents technical design from silently inventing domain </a:t>
            </a:r>
            <a:r>
              <a:rPr lang="en-US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behaviour</a:t>
            </a:r>
            <a:r>
              <a:rPr lang="en-US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</a:p>
          <a:p>
            <a:pPr marL="0" indent="0" algn="l">
              <a:lnSpc>
                <a:spcPct val="108000"/>
              </a:lnSpc>
              <a:buNone/>
            </a:pPr>
            <a:endParaRPr lang="en-US" sz="2500" b="1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>
              <a:lnSpc>
                <a:spcPct val="108000"/>
              </a:lnSpc>
            </a:pP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AI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is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not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your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senior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architect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.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It’s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a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very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fast junior with no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memory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of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your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 business, no taste, and no </a:t>
            </a:r>
            <a:r>
              <a:rPr lang="it-IT" sz="2500" b="1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shame</a:t>
            </a:r>
            <a:r>
              <a:rPr lang="it-IT" sz="25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.</a:t>
            </a:r>
            <a:endParaRPr lang="en-US" sz="2500" b="1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implementation still violated the specification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It has the two references we asked for — but the workflow manufactured them.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6858000" cy="3931920"/>
          </a:xfrm>
          <a:prstGeom prst="roundRect">
            <a:avLst>
              <a:gd name="adj" fmla="val 1628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960425" y="2194560"/>
            <a:ext cx="6492240" cy="3200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// saga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var paymentAuthorizationId =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new PaymentAuthorizationId(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correlationId.ToString());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// warehouse ACL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StockReservationId stockReservationId =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new(Guid.CreateVersion7().ToString());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reserveCommands.Add(new ReserveItemStock(...));</a:t>
            </a:r>
            <a:endParaRPr lang="en-US" sz="1350" dirty="0"/>
          </a:p>
        </p:txBody>
      </p:sp>
      <p:sp>
        <p:nvSpPr>
          <p:cNvPr id="7" name="anim:s17:1"/>
          <p:cNvSpPr/>
          <p:nvPr/>
        </p:nvSpPr>
        <p:spPr>
          <a:xfrm>
            <a:off x="8001000" y="2377440"/>
            <a:ext cx="3504895" cy="2743200"/>
          </a:xfrm>
          <a:prstGeom prst="roundRect">
            <a:avLst>
              <a:gd name="adj" fmla="val 2667"/>
            </a:avLst>
          </a:prstGeom>
          <a:solidFill>
            <a:srgbClr val="FBF1EF"/>
          </a:solidFill>
          <a:ln w="15875">
            <a:solidFill>
              <a:srgbClr val="C96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anim:s17:1"/>
          <p:cNvSpPr/>
          <p:nvPr/>
        </p:nvSpPr>
        <p:spPr>
          <a:xfrm>
            <a:off x="8275320" y="25786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C9665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Invented evidence</a:t>
            </a:r>
            <a:endParaRPr lang="en-US" sz="1200" dirty="0"/>
          </a:p>
        </p:txBody>
      </p:sp>
      <p:sp>
        <p:nvSpPr>
          <p:cNvPr id="9" name="anim:s17:1"/>
          <p:cNvSpPr/>
          <p:nvPr/>
        </p:nvSpPr>
        <p:spPr>
          <a:xfrm>
            <a:off x="8275320" y="2971800"/>
            <a:ext cx="3056709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22A3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Payment did not produce the authorization. Warehouse did not define a reservation lifecycle. </a:t>
            </a:r>
          </a:p>
          <a:p>
            <a:pPr marL="0" indent="0" algn="l">
              <a:buNone/>
            </a:pPr>
            <a:r>
              <a:rPr lang="en-US" sz="1500" b="1" dirty="0">
                <a:solidFill>
                  <a:srgbClr val="222A3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id was minted, not earned.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Make architectural drift visible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417320"/>
            <a:ext cx="10820095" cy="3657600"/>
          </a:xfrm>
          <a:prstGeom prst="roundRect">
            <a:avLst>
              <a:gd name="adj" fmla="val 1750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4" name="Text 2"/>
          <p:cNvSpPr/>
          <p:nvPr/>
        </p:nvSpPr>
        <p:spPr>
          <a:xfrm>
            <a:off x="960120" y="159105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 dirty="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/speckit.analyze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978408" y="1920240"/>
            <a:ext cx="10271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C9665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CRITICAL — Invented external decision evidence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78408" y="2395728"/>
            <a:ext cx="10271455" cy="246888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PaymentAuthorizationId and StockReservationId are recorded, but their domain meaning is not produced by the owning authorities recorded in the specification.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BC-003  Payment owns authorization outcomes.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BC-004  Payment Authorization is produced by Payment.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BC-006  Stock Reservation is produced by Warehouse.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BC-007  Warehouse owns physical stock and reservations.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BC-011  The agent must not invent reservation lifecycle,</a:t>
            </a:r>
            <a:endParaRPr lang="en-US" sz="13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    timeout, retry, void or release policy.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85800" y="5303520"/>
            <a:ext cx="108200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300" b="1" dirty="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SDD does not guarantee obedience. 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It makes architectural drift inspectable.</a:t>
            </a:r>
            <a:endParaRPr lang="en-US" sz="23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65836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3" name="Text 1"/>
          <p:cNvSpPr/>
          <p:nvPr/>
        </p:nvSpPr>
        <p:spPr>
          <a:xfrm>
            <a:off x="914400" y="84124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New requirement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914400" y="12344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200" b="1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Approved wholesale customers may order using pre-approved payment terms.</a:t>
            </a:r>
            <a:endParaRPr lang="en-US" sz="2200"/>
          </a:p>
        </p:txBody>
      </p:sp>
      <p:sp>
        <p:nvSpPr>
          <p:cNvPr id="5" name="Text 3"/>
          <p:cNvSpPr/>
          <p:nvPr/>
        </p:nvSpPr>
        <p:spPr>
          <a:xfrm>
            <a:off x="914400" y="2395728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i="1">
                <a:solidFill>
                  <a:srgbClr val="2980B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 immediate payment authorization is required.</a:t>
            </a:r>
            <a:endParaRPr lang="en-US" sz="16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changes first?</a:t>
            </a:r>
            <a:endParaRPr lang="en-US" sz="3000"/>
          </a:p>
        </p:txBody>
      </p:sp>
      <p:sp>
        <p:nvSpPr>
          <p:cNvPr id="3" name="Text 1"/>
          <p:cNvSpPr/>
          <p:nvPr/>
        </p:nvSpPr>
        <p:spPr>
          <a:xfrm>
            <a:off x="685800" y="1097280"/>
            <a:ext cx="10820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>
                <a:solidFill>
                  <a:srgbClr val="6E768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specification changes first — and shows the blast radius.</a:t>
            </a:r>
            <a:endParaRPr lang="en-US" sz="1500"/>
          </a:p>
        </p:txBody>
      </p:sp>
      <p:sp>
        <p:nvSpPr>
          <p:cNvPr id="4" name="Shape 2"/>
          <p:cNvSpPr/>
          <p:nvPr/>
        </p:nvSpPr>
        <p:spPr>
          <a:xfrm>
            <a:off x="685800" y="2985516"/>
            <a:ext cx="438912" cy="43891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DE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85800" y="29855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6E7682"/>
                </a:solidFill>
                <a:latin typeface="Manrope" pitchFamily="34" charset="0"/>
                <a:ea typeface="Manrope" pitchFamily="34" charset="-122"/>
              </a:rPr>
              <a:t>C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9304" y="2985516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Code</a:t>
            </a:r>
            <a:endParaRPr lang="en-US" sz="1900"/>
          </a:p>
        </p:txBody>
      </p:sp>
      <p:sp>
        <p:nvSpPr>
          <p:cNvPr id="7" name="Shape 5"/>
          <p:cNvSpPr/>
          <p:nvPr/>
        </p:nvSpPr>
        <p:spPr>
          <a:xfrm>
            <a:off x="685800" y="2386584"/>
            <a:ext cx="438912" cy="43891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8DE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685800" y="23865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6E768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</a:t>
            </a:r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1289304" y="2386584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</a:t>
            </a:r>
            <a:endParaRPr lang="en-US" sz="1900"/>
          </a:p>
        </p:txBody>
      </p:sp>
      <p:sp>
        <p:nvSpPr>
          <p:cNvPr id="10" name="Shape 8"/>
          <p:cNvSpPr/>
          <p:nvPr/>
        </p:nvSpPr>
        <p:spPr>
          <a:xfrm>
            <a:off x="685800" y="1783080"/>
            <a:ext cx="438912" cy="438912"/>
          </a:xfrm>
          <a:prstGeom prst="ellipse">
            <a:avLst/>
          </a:prstGeom>
          <a:solidFill>
            <a:srgbClr val="2980B9"/>
          </a:solidFill>
          <a:ln w="19050">
            <a:solidFill>
              <a:srgbClr val="2980B9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85800" y="1783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Text 10"/>
          <p:cNvSpPr/>
          <p:nvPr/>
        </p:nvSpPr>
        <p:spPr>
          <a:xfrm>
            <a:off x="1289304" y="178308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Specification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715000" y="1691640"/>
            <a:ext cx="5790895" cy="2057400"/>
          </a:xfrm>
          <a:prstGeom prst="roundRect">
            <a:avLst>
              <a:gd name="adj" fmla="val 311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5989320" y="1865376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spec.md · Confirmation Policy</a:t>
            </a:r>
            <a:endParaRPr lang="en-US" sz="1150"/>
          </a:p>
        </p:txBody>
      </p:sp>
      <p:sp>
        <p:nvSpPr>
          <p:cNvPr id="15" name="Text 13"/>
          <p:cNvSpPr/>
          <p:nvPr/>
        </p:nvSpPr>
        <p:spPr>
          <a:xfrm>
            <a:off x="5989320" y="2231136"/>
            <a:ext cx="4937760" cy="13716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Confirmed when: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- stock has </a:t>
            </a:r>
            <a:r>
              <a:rPr lang="en-US" sz="140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been reserved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dirty="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- either payment is authorized</a:t>
            </a:r>
            <a:endParaRPr lang="en-US" sz="14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B5863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or valid payment terms are recorded.</a:t>
            </a:r>
            <a:endParaRPr lang="en-US" sz="1400" dirty="0"/>
          </a:p>
        </p:txBody>
      </p:sp>
      <p:sp>
        <p:nvSpPr>
          <p:cNvPr id="16" name="anim:s20:1"/>
          <p:cNvSpPr/>
          <p:nvPr/>
        </p:nvSpPr>
        <p:spPr>
          <a:xfrm>
            <a:off x="685800" y="4023360"/>
            <a:ext cx="10820095" cy="2148840"/>
          </a:xfrm>
          <a:prstGeom prst="roundRect">
            <a:avLst>
              <a:gd name="adj" fmla="val 2979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17" name="anim:s20:1"/>
          <p:cNvSpPr/>
          <p:nvPr/>
        </p:nvSpPr>
        <p:spPr>
          <a:xfrm>
            <a:off x="960120" y="418795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kern="0" spc="100">
                <a:solidFill>
                  <a:srgbClr val="6E768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/speckit.analyze  ·  after the change</a:t>
            </a:r>
            <a:endParaRPr lang="en-US" sz="1150"/>
          </a:p>
        </p:txBody>
      </p:sp>
      <p:sp>
        <p:nvSpPr>
          <p:cNvPr id="18" name="anim:s20:1"/>
          <p:cNvSpPr/>
          <p:nvPr/>
        </p:nvSpPr>
        <p:spPr>
          <a:xfrm>
            <a:off x="978408" y="4517136"/>
            <a:ext cx="1027145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B5863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HIGH — Requirement no longer covered</a:t>
            </a:r>
            <a:endParaRPr lang="en-US" sz="1600"/>
          </a:p>
        </p:txBody>
      </p:sp>
      <p:sp>
        <p:nvSpPr>
          <p:cNvPr id="19" name="anim:s20:1"/>
          <p:cNvSpPr/>
          <p:nvPr/>
        </p:nvSpPr>
        <p:spPr>
          <a:xfrm>
            <a:off x="978408" y="4992624"/>
            <a:ext cx="10271455" cy="100584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5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Task T-18 requires PaymentAuthorizationId for every Sales Order confirmation.</a:t>
            </a:r>
            <a:endParaRPr lang="en-US" sz="145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450">
                <a:solidFill>
                  <a:srgbClr val="1E24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evolved spec allows PaymentTermsApprovalId for eligible wholesale customers.</a:t>
            </a:r>
            <a:endParaRPr lang="en-US" sz="145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108200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architect as context governor</a:t>
            </a:r>
            <a:endParaRPr lang="en-US" sz="300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463040"/>
          <a:ext cx="10820096" cy="1920240"/>
        </p:xfrm>
        <a:graphic>
          <a:graphicData uri="http://schemas.openxmlformats.org/drawingml/2006/table">
            <a:tbl>
              <a:tblPr/>
              <a:tblGrid>
                <a:gridCol w="5410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Still necessary</a:t>
                      </a:r>
                      <a:endParaRPr lang="en-US" sz="135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768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50" b="1">
                          <a:solidFill>
                            <a:srgbClr val="FFFFFF"/>
                          </a:solidFill>
                          <a:latin typeface="Manrope" pitchFamily="34" charset="0"/>
                          <a:ea typeface="Manrope" pitchFamily="34" charset="-122"/>
                          <a:cs typeface="Manrope" pitchFamily="34" charset="-120"/>
                        </a:rPr>
                        <a:t>More explicit with agents</a:t>
                      </a:r>
                      <a:endParaRPr lang="en-US" sz="1350">
                        <a:latin typeface="Manrope" charset="0"/>
                        <a:ea typeface="Manrope" charset="0"/>
                        <a:cs typeface="Manrope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Designing components and boundaries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The same boundaries, encoded as decision authority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Communicating decisions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Decisions made persistent and checkable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Reviewing the design and the code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Reviewing the whole artifact chain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Resolving ambiguity during implementation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E2430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Exposing ambiguity before execution</a:t>
                      </a:r>
                      <a:endParaRPr lang="en-US" sz="125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685800" y="3840480"/>
            <a:ext cx="108200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6E768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Not deterministic output  —  </a:t>
            </a:r>
            <a:r>
              <a:rPr lang="en-US" sz="30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verifiable decisions.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685800" y="5029200"/>
            <a:ext cx="108200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b="1">
                <a:solidFill>
                  <a:srgbClr val="1E243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architect designs the context within which the AI is allowed to operate.</a:t>
            </a:r>
            <a:endParaRPr lang="en-US" sz="2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im:s22:1"/>
          <p:cNvSpPr/>
          <p:nvPr/>
        </p:nvSpPr>
        <p:spPr>
          <a:xfrm>
            <a:off x="685800" y="914400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>
                <a:solidFill>
                  <a:srgbClr val="C7CE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prompt describes a task.</a:t>
            </a:r>
            <a:endParaRPr lang="en-US" sz="1800"/>
          </a:p>
        </p:txBody>
      </p:sp>
      <p:sp>
        <p:nvSpPr>
          <p:cNvPr id="3" name="anim:s22:2"/>
          <p:cNvSpPr/>
          <p:nvPr/>
        </p:nvSpPr>
        <p:spPr>
          <a:xfrm>
            <a:off x="685800" y="1481328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>
                <a:solidFill>
                  <a:srgbClr val="DCE2E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specification records a decision.</a:t>
            </a:r>
            <a:endParaRPr lang="en-US" sz="1800"/>
          </a:p>
        </p:txBody>
      </p:sp>
      <p:sp>
        <p:nvSpPr>
          <p:cNvPr id="4" name="anim:s22:3"/>
          <p:cNvSpPr/>
          <p:nvPr/>
        </p:nvSpPr>
        <p:spPr>
          <a:xfrm>
            <a:off x="685800" y="2048256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>
                <a:solidFill>
                  <a:srgbClr val="F1F4F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Architecture makes those decisions survive implementation.</a:t>
            </a:r>
            <a:endParaRPr lang="en-US" sz="1800"/>
          </a:p>
        </p:txBody>
      </p:sp>
      <p:sp>
        <p:nvSpPr>
          <p:cNvPr id="5" name="anim:s22:4"/>
          <p:cNvSpPr/>
          <p:nvPr/>
        </p:nvSpPr>
        <p:spPr>
          <a:xfrm>
            <a:off x="685800" y="40690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8000"/>
              </a:lnSpc>
            </a:pPr>
            <a:r>
              <a:rPr lang="en-US" sz="26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prompt delegates hidden decisions to the model.</a:t>
            </a:r>
            <a:br>
              <a:rPr lang="en-US" sz="26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</a:br>
            <a:r>
              <a:rPr lang="en-US" sz="26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</a:t>
            </a:r>
            <a:r>
              <a:rPr lang="en-US" sz="2600" b="1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specification make </a:t>
            </a:r>
            <a:r>
              <a:rPr lang="en-US" sz="26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those decisions explicit, reviewable, and ours.</a:t>
            </a:r>
            <a:endParaRPr lang="en-US" sz="2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91E2DF-1AB3-12D8-F9D2-A1D30CBA2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">
            <a:extLst>
              <a:ext uri="{FF2B5EF4-FFF2-40B4-BE49-F238E27FC236}">
                <a16:creationId xmlns:a16="http://schemas.microsoft.com/office/drawing/2014/main" id="{43F42C7D-CB93-BFD2-C20B-D24B908221E8}"/>
              </a:ext>
            </a:extLst>
          </p:cNvPr>
          <p:cNvSpPr/>
          <p:nvPr/>
        </p:nvSpPr>
        <p:spPr>
          <a:xfrm>
            <a:off x="594360" y="5486400"/>
            <a:ext cx="7927848" cy="667512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DA73A3D-23C5-65B9-0C0D-1A5B6CEA08AD}"/>
              </a:ext>
            </a:extLst>
          </p:cNvPr>
          <p:cNvSpPr/>
          <p:nvPr/>
        </p:nvSpPr>
        <p:spPr>
          <a:xfrm>
            <a:off x="685800" y="457199"/>
            <a:ext cx="10820095" cy="6585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</a:rPr>
              <a:t>Thanks</a:t>
            </a:r>
            <a:r>
              <a:rPr lang="en-US" sz="4400" b="1" dirty="0">
                <a:solidFill>
                  <a:srgbClr val="2980B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!</a:t>
            </a:r>
            <a:endParaRPr lang="en-US" sz="4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BD61509-DE4B-1FA4-EBB0-0CFE2E42C993}"/>
              </a:ext>
            </a:extLst>
          </p:cNvPr>
          <p:cNvSpPr/>
          <p:nvPr/>
        </p:nvSpPr>
        <p:spPr>
          <a:xfrm>
            <a:off x="594360" y="1271016"/>
            <a:ext cx="7927848" cy="416052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 dirty="0"/>
          </a:p>
        </p:txBody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74A07E91-783D-DF11-E16C-3E72C2D1986D}"/>
              </a:ext>
            </a:extLst>
          </p:cNvPr>
          <p:cNvSpPr/>
          <p:nvPr/>
        </p:nvSpPr>
        <p:spPr>
          <a:xfrm>
            <a:off x="8870061" y="1269640"/>
            <a:ext cx="2647034" cy="2888767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44DB18BB-A627-A4A5-7C11-F341893725E4}"/>
              </a:ext>
            </a:extLst>
          </p:cNvPr>
          <p:cNvSpPr txBox="1">
            <a:spLocks/>
          </p:cNvSpPr>
          <p:nvPr/>
        </p:nvSpPr>
        <p:spPr>
          <a:xfrm>
            <a:off x="2745356" y="2163042"/>
            <a:ext cx="5016583" cy="31694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Font typeface="Arial" pitchFamily="34" charset="0"/>
              <a:buNone/>
            </a:pPr>
            <a:r>
              <a:rPr lang="it-IT" sz="2400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aacerbis</a:t>
            </a: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alberto.acerbis@intre.it</a:t>
            </a: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alessandrocolla</a:t>
            </a: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  <a:p>
            <a:pPr marL="114300" indent="0">
              <a:spcBef>
                <a:spcPts val="0"/>
              </a:spcBef>
              <a:buClr>
                <a:schemeClr val="lt1"/>
              </a:buClr>
              <a:buSzPts val="1800"/>
              <a:buNone/>
            </a:pPr>
            <a:r>
              <a:rPr lang="en-US" sz="2400" dirty="0" err="1">
                <a:solidFill>
                  <a:srgbClr val="1E2430"/>
                </a:solidFill>
                <a:latin typeface="Manrope" pitchFamily="34" charset="0"/>
                <a:ea typeface="Manrope" pitchFamily="34" charset="-122"/>
              </a:rPr>
              <a:t>alessandro.colla@evoluzione.agency</a:t>
            </a:r>
            <a:endParaRPr lang="en-US" sz="2400" dirty="0">
              <a:solidFill>
                <a:srgbClr val="1E2430"/>
              </a:solidFill>
              <a:latin typeface="Manrope" pitchFamily="34" charset="0"/>
              <a:ea typeface="Manrope" pitchFamily="34" charset="-122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DF6CF38-E006-B4CA-B6A7-CB7685849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942" y="2310016"/>
            <a:ext cx="217549" cy="21754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35A087A-2E2E-C115-9BF7-34C29A290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607" y="2603776"/>
            <a:ext cx="396218" cy="39621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9A57DBF-0267-ABBD-2D9B-02412CA01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758" y="4493025"/>
            <a:ext cx="217549" cy="21754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53291C8-EE59-0542-6CA0-094FCBFA3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423" y="4790804"/>
            <a:ext cx="396218" cy="396218"/>
          </a:xfrm>
          <a:prstGeom prst="rect">
            <a:avLst/>
          </a:prstGeom>
        </p:spPr>
      </p:pic>
      <p:pic>
        <p:nvPicPr>
          <p:cNvPr id="17" name="Immagine 16" descr="Immagine che contiene testo, poster, design, Carattere&#10;&#10;Il contenuto generato dall'IA potrebbe non essere corretto.">
            <a:extLst>
              <a:ext uri="{FF2B5EF4-FFF2-40B4-BE49-F238E27FC236}">
                <a16:creationId xmlns:a16="http://schemas.microsoft.com/office/drawing/2014/main" id="{5E1249C5-5F47-80C9-C79A-91601F594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320" y="1398478"/>
            <a:ext cx="2133316" cy="263108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7A821E0-A525-C507-7F3D-3BAF06E80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14" y="1899044"/>
            <a:ext cx="1100950" cy="110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Immagine che contiene Viso umano, persona, vestiti, sorriso&#10;&#10;Descrizione generata automaticamente">
            <a:extLst>
              <a:ext uri="{FF2B5EF4-FFF2-40B4-BE49-F238E27FC236}">
                <a16:creationId xmlns:a16="http://schemas.microsoft.com/office/drawing/2014/main" id="{0A29C00B-6A4B-A5E1-66AE-02ABBF7D7B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14" y="4119982"/>
            <a:ext cx="1181183" cy="118118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D36D246-5CD7-F2B5-D492-35E936922923}"/>
              </a:ext>
            </a:extLst>
          </p:cNvPr>
          <p:cNvSpPr txBox="1"/>
          <p:nvPr/>
        </p:nvSpPr>
        <p:spPr>
          <a:xfrm>
            <a:off x="685800" y="5614416"/>
            <a:ext cx="639630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>
                <a:solidFill>
                  <a:schemeClr val="accent2">
                    <a:lumMod val="75000"/>
                  </a:schemeClr>
                </a:solidFill>
                <a:latin typeface="IBM Plex Mono" panose="020B0509050203000203" pitchFamily="49" charset="77"/>
              </a:rPr>
              <a:t>https://</a:t>
            </a:r>
            <a:r>
              <a:rPr lang="it-IT" sz="2600" b="1" dirty="0" err="1">
                <a:solidFill>
                  <a:schemeClr val="accent2">
                    <a:lumMod val="75000"/>
                  </a:schemeClr>
                </a:solidFill>
                <a:latin typeface="IBM Plex Mono" panose="020B0509050203000203" pitchFamily="49" charset="77"/>
              </a:rPr>
              <a:t>github.com</a:t>
            </a:r>
            <a:r>
              <a:rPr lang="it-IT" sz="2600" b="1" dirty="0">
                <a:solidFill>
                  <a:schemeClr val="accent2">
                    <a:lumMod val="75000"/>
                  </a:schemeClr>
                </a:solidFill>
                <a:latin typeface="IBM Plex Mono" panose="020B0509050203000203" pitchFamily="49" charset="77"/>
              </a:rPr>
              <a:t>/BrewUp/DWX26</a:t>
            </a:r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5CECED5B-2686-C8D2-FB6B-9854E7F90AA7}"/>
              </a:ext>
            </a:extLst>
          </p:cNvPr>
          <p:cNvSpPr/>
          <p:nvPr/>
        </p:nvSpPr>
        <p:spPr>
          <a:xfrm>
            <a:off x="8869680" y="4160520"/>
            <a:ext cx="2633472" cy="1920240"/>
          </a:xfrm>
          <a:prstGeom prst="roundRect">
            <a:avLst>
              <a:gd name="adj" fmla="val 1591"/>
            </a:avLst>
          </a:prstGeom>
          <a:solidFill>
            <a:srgbClr val="FCFCFD"/>
          </a:solidFill>
          <a:ln w="12700">
            <a:solidFill>
              <a:srgbClr val="D8DEE2"/>
            </a:solidFill>
            <a:prstDash val="solid"/>
          </a:ln>
          <a:effectLst>
            <a:outerShdw blurRad="114300" dist="38100" dir="5400000" algn="bl" rotWithShape="0">
              <a:srgbClr val="1E2430">
                <a:alpha val="16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01DFC9F3-A993-47D4-892C-3264020578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9136" y="4261104"/>
            <a:ext cx="1726478" cy="172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8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1671</Words>
  <Application>Microsoft Macintosh PowerPoint</Application>
  <PresentationFormat>Widescreen</PresentationFormat>
  <Paragraphs>308</Paragraphs>
  <Slides>27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27</vt:i4>
      </vt:variant>
    </vt:vector>
  </HeadingPairs>
  <TitlesOfParts>
    <vt:vector size="33" baseType="lpstr">
      <vt:lpstr>Arial</vt:lpstr>
      <vt:lpstr>IBM Plex Mono</vt:lpstr>
      <vt:lpstr>IBM Plex Sans</vt:lpstr>
      <vt:lpstr>Manrope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Spec-Driven Development — BrewUp</dc:title>
  <dc:subject>PptxGenJS Presentation</dc:subject>
  <dc:creator>Alberto Acerbis · Alessandro Colla</dc:creator>
  <cp:lastModifiedBy>Alessandro Colla</cp:lastModifiedBy>
  <cp:revision>3</cp:revision>
  <dcterms:created xsi:type="dcterms:W3CDTF">2026-06-25T10:21:46Z</dcterms:created>
  <dcterms:modified xsi:type="dcterms:W3CDTF">2026-07-01T11:40:02Z</dcterms:modified>
</cp:coreProperties>
</file>